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28"/>
  </p:notesMasterIdLst>
  <p:sldIdLst>
    <p:sldId id="256" r:id="rId2"/>
    <p:sldId id="597" r:id="rId3"/>
    <p:sldId id="533" r:id="rId4"/>
    <p:sldId id="534" r:id="rId5"/>
    <p:sldId id="535" r:id="rId6"/>
    <p:sldId id="536" r:id="rId7"/>
    <p:sldId id="598" r:id="rId8"/>
    <p:sldId id="538" r:id="rId9"/>
    <p:sldId id="537" r:id="rId10"/>
    <p:sldId id="539" r:id="rId11"/>
    <p:sldId id="540" r:id="rId12"/>
    <p:sldId id="541" r:id="rId13"/>
    <p:sldId id="596" r:id="rId14"/>
    <p:sldId id="542" r:id="rId15"/>
    <p:sldId id="543" r:id="rId16"/>
    <p:sldId id="544" r:id="rId17"/>
    <p:sldId id="545" r:id="rId18"/>
    <p:sldId id="546" r:id="rId19"/>
    <p:sldId id="547" r:id="rId20"/>
    <p:sldId id="548" r:id="rId21"/>
    <p:sldId id="549" r:id="rId22"/>
    <p:sldId id="550" r:id="rId23"/>
    <p:sldId id="551" r:id="rId24"/>
    <p:sldId id="594" r:id="rId25"/>
    <p:sldId id="552" r:id="rId26"/>
    <p:sldId id="595" r:id="rId27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F6600"/>
    <a:srgbClr val="F1A60F"/>
    <a:srgbClr val="DF602D"/>
    <a:srgbClr val="DE2E2E"/>
    <a:srgbClr val="FF0000"/>
    <a:srgbClr val="677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1464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/>
              <a:t>Klepnutím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F4E5D35-4E42-419E-AD3C-53338384C6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24787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AC22BE-C237-49E6-8098-C33A48402A3F}" type="slidenum">
              <a:rPr lang="cs-CZ" smtClean="0"/>
              <a:pPr/>
              <a:t>1</a:t>
            </a:fld>
            <a:endParaRPr lang="cs-CZ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C76A2050-501E-45C9-895E-8000824ABD9A}" type="slidenum">
              <a:rPr lang="cs-CZ" sz="1200" smtClean="0">
                <a:latin typeface="Arial" charset="0"/>
              </a:rPr>
              <a:pPr eaLnBrk="1" hangingPunct="1"/>
              <a:t>14</a:t>
            </a:fld>
            <a:endParaRPr lang="cs-CZ" sz="1200">
              <a:latin typeface="Arial" charset="0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67101368-2635-4F99-BA1C-718BC3211F2D}" type="slidenum">
              <a:rPr lang="cs-CZ" sz="1200" smtClean="0">
                <a:latin typeface="Arial" charset="0"/>
              </a:rPr>
              <a:pPr eaLnBrk="1" hangingPunct="1"/>
              <a:t>3</a:t>
            </a:fld>
            <a:endParaRPr lang="cs-CZ" sz="1200">
              <a:latin typeface="Arial" charset="0"/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46E4476-E1A9-4A46-AE2C-7A88FFDB5A55}" type="slidenum">
              <a:rPr lang="cs-CZ" sz="1200" smtClean="0">
                <a:latin typeface="Arial" charset="0"/>
              </a:rPr>
              <a:pPr eaLnBrk="1" hangingPunct="1"/>
              <a:t>4</a:t>
            </a:fld>
            <a:endParaRPr lang="cs-CZ" sz="1200">
              <a:latin typeface="Arial" charset="0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F5D3D14-1B7B-4A35-BDDE-2E71486C4E45}" type="slidenum">
              <a:rPr lang="cs-CZ" sz="1200" smtClean="0">
                <a:latin typeface="Arial" charset="0"/>
              </a:rPr>
              <a:pPr eaLnBrk="1" hangingPunct="1"/>
              <a:t>5</a:t>
            </a:fld>
            <a:endParaRPr lang="cs-CZ" sz="1200">
              <a:latin typeface="Arial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F5D3D14-1B7B-4A35-BDDE-2E71486C4E45}" type="slidenum">
              <a:rPr lang="cs-CZ" sz="1200" smtClean="0">
                <a:latin typeface="Arial" charset="0"/>
              </a:rPr>
              <a:pPr eaLnBrk="1" hangingPunct="1"/>
              <a:t>6</a:t>
            </a:fld>
            <a:endParaRPr lang="cs-CZ" sz="1200">
              <a:latin typeface="Arial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F28A8ED0-6B1C-4575-B1F5-5B7F5207844C}" type="slidenum">
              <a:rPr lang="cs-CZ" sz="1200" smtClean="0">
                <a:latin typeface="Arial" charset="0"/>
              </a:rPr>
              <a:pPr eaLnBrk="1" hangingPunct="1"/>
              <a:t>8</a:t>
            </a:fld>
            <a:endParaRPr lang="cs-CZ" sz="1200">
              <a:latin typeface="Arial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ECAEE6F-6BB7-497C-99E9-A0741CA95D92}" type="slidenum">
              <a:rPr lang="cs-CZ" sz="1200" smtClean="0">
                <a:latin typeface="Arial" charset="0"/>
              </a:rPr>
              <a:pPr eaLnBrk="1" hangingPunct="1"/>
              <a:t>10</a:t>
            </a:fld>
            <a:endParaRPr lang="cs-CZ" sz="1200">
              <a:latin typeface="Arial" charset="0"/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F5D3D14-1B7B-4A35-BDDE-2E71486C4E45}" type="slidenum">
              <a:rPr lang="cs-CZ" sz="1200" smtClean="0">
                <a:latin typeface="Arial" charset="0"/>
              </a:rPr>
              <a:pPr eaLnBrk="1" hangingPunct="1"/>
              <a:t>11</a:t>
            </a:fld>
            <a:endParaRPr lang="cs-CZ" sz="1200">
              <a:latin typeface="Arial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F5D3D14-1B7B-4A35-BDDE-2E71486C4E45}" type="slidenum">
              <a:rPr lang="cs-CZ" sz="1200" smtClean="0">
                <a:latin typeface="Arial" charset="0"/>
              </a:rPr>
              <a:pPr eaLnBrk="1" hangingPunct="1"/>
              <a:t>12</a:t>
            </a:fld>
            <a:endParaRPr lang="cs-CZ" sz="1200">
              <a:latin typeface="Arial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gradFill flip="none" rotWithShape="1">
          <a:gsLst>
            <a:gs pos="50000">
              <a:schemeClr val="bg1"/>
            </a:gs>
            <a:gs pos="100000">
              <a:schemeClr val="bg1">
                <a:lumMod val="7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39552" y="3036499"/>
            <a:ext cx="7920880" cy="1764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effectLst>
            <a:outerShdw blurRad="88900" dist="38100" dir="2700000" algn="tl" rotWithShape="0">
              <a:prstClr val="black">
                <a:alpha val="33000"/>
              </a:prstClr>
            </a:outerShdw>
          </a:effectLst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34" y="620688"/>
            <a:ext cx="7858180" cy="2088232"/>
          </a:xfrm>
        </p:spPr>
        <p:txBody>
          <a:bodyPr anchor="b" anchorCtr="0">
            <a:noAutofit/>
          </a:bodyPr>
          <a:lstStyle>
            <a:lvl1pPr algn="ctr">
              <a:defRPr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91880" y="3290114"/>
            <a:ext cx="4968552" cy="1723062"/>
          </a:xfrm>
        </p:spPr>
        <p:txBody>
          <a:bodyPr/>
          <a:lstStyle>
            <a:lvl1pPr marL="0" indent="0" algn="r">
              <a:buNone/>
              <a:defRPr b="1" i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Author</a:t>
            </a:r>
            <a:r>
              <a:rPr lang="en-US" dirty="0"/>
              <a:t>(s)</a:t>
            </a:r>
          </a:p>
        </p:txBody>
      </p:sp>
      <p:pic>
        <p:nvPicPr>
          <p:cNvPr id="3074" name="Picture 2" descr="C:\Repositories\MFF\organisation\MFF\DDDS\Logo\D3S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498" y="3361552"/>
            <a:ext cx="2773982" cy="857256"/>
          </a:xfrm>
          <a:prstGeom prst="rect">
            <a:avLst/>
          </a:prstGeom>
          <a:noFill/>
        </p:spPr>
      </p:pic>
      <p:pic>
        <p:nvPicPr>
          <p:cNvPr id="3076" name="Picture 4" descr="C:\Repositories\MFF\organisation\MFF\DDDS\Logo\karel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/>
          </a:blip>
          <a:srcRect/>
          <a:stretch>
            <a:fillRect/>
          </a:stretch>
        </p:blipFill>
        <p:spPr bwMode="auto">
          <a:xfrm>
            <a:off x="1113554" y="4531943"/>
            <a:ext cx="1496672" cy="145243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717201" y="6007860"/>
            <a:ext cx="2303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cap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CHARLES UNIVERSITY </a:t>
            </a:r>
            <a:r>
              <a:rPr lang="cs-CZ" sz="1200" b="1" cap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</a:t>
            </a:r>
            <a:r>
              <a:rPr lang="en-US" sz="1200" b="1" cap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PRAGUE</a:t>
            </a:r>
            <a:endParaRPr lang="cs-CZ" sz="1200" b="0" cap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529" y="2989372"/>
            <a:ext cx="26484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0" u="none" dirty="0">
                <a:solidFill>
                  <a:schemeClr val="bg1"/>
                </a:solidFill>
                <a:latin typeface="Consolas" pitchFamily="49" charset="0"/>
                <a:cs typeface="Consolas" pitchFamily="49" charset="0"/>
              </a:rPr>
              <a:t>http://d3s.mff.cuni.cz/~jezek</a:t>
            </a:r>
            <a:endParaRPr lang="cs-CZ" sz="1200" b="0" u="none" dirty="0">
              <a:solidFill>
                <a:schemeClr val="bg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9552" y="6248345"/>
            <a:ext cx="2654358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effectLst>
            <a:outerShdw blurRad="88900" dist="38100" dir="2700000" algn="tl" rotWithShape="0">
              <a:prstClr val="black">
                <a:alpha val="33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faculty of mathematics and physics</a:t>
            </a:r>
            <a:endParaRPr kumimoji="0" lang="cs-CZ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Repositories\MFF\organisation\MFF\DDDS\Slides\slides_logo_faint.png"/>
          <p:cNvPicPr>
            <a:picLocks noChangeAspect="1" noChangeArrowheads="1"/>
          </p:cNvPicPr>
          <p:nvPr/>
        </p:nvPicPr>
        <p:blipFill>
          <a:blip r:embed="rId2" cstate="print"/>
          <a:srcRect r="1729"/>
          <a:stretch>
            <a:fillRect/>
          </a:stretch>
        </p:blipFill>
        <p:spPr bwMode="auto">
          <a:xfrm>
            <a:off x="7519988" y="6088905"/>
            <a:ext cx="1624012" cy="633413"/>
          </a:xfrm>
          <a:prstGeom prst="rect">
            <a:avLst/>
          </a:prstGeom>
          <a:noFill/>
        </p:spPr>
      </p:pic>
      <p:sp>
        <p:nvSpPr>
          <p:cNvPr id="20" name="Rectangle 19"/>
          <p:cNvSpPr/>
          <p:nvPr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75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Rectangle 10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5000">
                <a:schemeClr val="bg1">
                  <a:lumMod val="95000"/>
                </a:schemeClr>
              </a:gs>
              <a:gs pos="7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836712"/>
          </a:xfrm>
        </p:spPr>
        <p:txBody>
          <a:bodyPr/>
          <a:lstStyle>
            <a:lvl1pPr>
              <a:defRPr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669360"/>
            <a:ext cx="8604448" cy="188640"/>
          </a:xfrm>
        </p:spPr>
        <p:txBody>
          <a:bodyPr/>
          <a:lstStyle>
            <a:lvl1pPr algn="l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76456" y="6669360"/>
            <a:ext cx="467544" cy="188640"/>
          </a:xfrm>
          <a:effectLst>
            <a:outerShdw blurRad="50800" dist="38100" dir="2700000" sx="110000" sy="110000" algn="tl" rotWithShape="0">
              <a:schemeClr val="bg1"/>
            </a:outerShdw>
          </a:effectLst>
        </p:spPr>
        <p:txBody>
          <a:bodyPr/>
          <a:lstStyle>
            <a:lvl1pPr algn="r">
              <a:defRPr sz="11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E8361A1-175A-42D3-BB19-9AEE94864B6C}" type="slidenum">
              <a:rPr lang="cs-CZ" altLang="en-US" smtClean="0"/>
              <a:pPr>
                <a:defRPr/>
              </a:pPr>
              <a:t>‹#›</a:t>
            </a:fld>
            <a:endParaRPr lang="cs-CZ" altLang="en-US"/>
          </a:p>
        </p:txBody>
      </p:sp>
      <p:pic>
        <p:nvPicPr>
          <p:cNvPr id="1027" name="Picture 3" descr="C:\Repositories\MFF\organisation\MFF\DDDS\Slides\bar2.png"/>
          <p:cNvPicPr>
            <a:picLocks noChangeAspect="1" noChangeArrowheads="1"/>
          </p:cNvPicPr>
          <p:nvPr/>
        </p:nvPicPr>
        <p:blipFill>
          <a:blip r:embed="rId3" cstate="print"/>
          <a:srcRect l="1150" r="1914"/>
          <a:stretch>
            <a:fillRect/>
          </a:stretch>
        </p:blipFill>
        <p:spPr bwMode="auto">
          <a:xfrm flipH="1">
            <a:off x="0" y="787219"/>
            <a:ext cx="9144000" cy="193509"/>
          </a:xfrm>
          <a:prstGeom prst="rect">
            <a:avLst/>
          </a:prstGeom>
          <a:noFill/>
        </p:spPr>
      </p:pic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67544" y="1340768"/>
            <a:ext cx="8208912" cy="504056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76" y="71414"/>
            <a:ext cx="8229600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level`</a:t>
            </a:r>
          </a:p>
          <a:p>
            <a:pPr lvl="4"/>
            <a:r>
              <a:rPr lang="en-US" dirty="0"/>
              <a:t>Fifth level</a:t>
            </a:r>
            <a:endParaRPr lang="cs-CZ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3444189-8B34-413A-9B65-B8341BD389A4}" type="slidenum">
              <a:rPr lang="cs-CZ" altLang="en-US" smtClean="0"/>
              <a:pPr>
                <a:defRPr/>
              </a:pPr>
              <a:t>‹#›</a:t>
            </a:fld>
            <a:endParaRPr lang="cs-CZ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110000"/>
        <a:buFontTx/>
        <a:buBlip>
          <a:blip r:embed="rId4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SzPct val="110000"/>
        <a:buFontTx/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SzPct val="110000"/>
        <a:buFontTx/>
        <a:buBlip>
          <a:blip r:embed="rId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SzPct val="110000"/>
        <a:buFontTx/>
        <a:buBlip>
          <a:blip r:embed="rId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SzPct val="110000"/>
        <a:buFontTx/>
        <a:buBlip>
          <a:blip r:embed="rId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/>
              <a:t>Advanced .NET Programming I</a:t>
            </a:r>
            <a:br>
              <a:rPr lang="en-US" sz="2800" dirty="0"/>
            </a:br>
            <a:r>
              <a:rPr lang="cs-CZ" sz="2800" dirty="0"/>
              <a:t>6</a:t>
            </a:r>
            <a:r>
              <a:rPr lang="en-US" sz="2800" baseline="30000" dirty="0" err="1"/>
              <a:t>th</a:t>
            </a:r>
            <a:r>
              <a:rPr lang="en-US" sz="2800" dirty="0"/>
              <a:t> L</a:t>
            </a:r>
            <a:r>
              <a:rPr lang="cs-CZ" sz="2800" dirty="0" err="1"/>
              <a:t>abs</a:t>
            </a:r>
            <a:endParaRPr lang="cs-CZ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err="1"/>
              <a:t>Pavel</a:t>
            </a:r>
            <a:r>
              <a:rPr lang="en-US" dirty="0"/>
              <a:t> Je</a:t>
            </a:r>
            <a:r>
              <a:rPr lang="cs-CZ" dirty="0" err="1"/>
              <a:t>žek</a:t>
            </a:r>
            <a:br>
              <a:rPr lang="en-US" dirty="0"/>
            </a:b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pavel.jezek@d3s.mff.cuni.cz</a:t>
            </a:r>
            <a:endParaRPr lang="cs-CZ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391025" y="6021388"/>
            <a:ext cx="4752975" cy="8366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dirty="0">
                <a:latin typeface="Times New Roman" charset="0"/>
              </a:rPr>
              <a:t>Some of the slides are based on University of Linz .NET presentations.</a:t>
            </a:r>
          </a:p>
          <a:p>
            <a:pPr algn="ctr"/>
            <a:r>
              <a:rPr lang="en-US" sz="1200" dirty="0">
                <a:latin typeface="Times New Roman" charset="0"/>
              </a:rPr>
              <a:t>© University of Linz, Institute for System Software, 2004</a:t>
            </a:r>
          </a:p>
          <a:p>
            <a:pPr algn="ctr"/>
            <a:r>
              <a:rPr lang="en-US" sz="1200" dirty="0">
                <a:latin typeface="Times New Roman" charset="0"/>
              </a:rPr>
              <a:t>published under the Microsoft Curriculum License</a:t>
            </a:r>
          </a:p>
          <a:p>
            <a:pPr algn="ctr"/>
            <a:r>
              <a:rPr lang="en-US" sz="1200" dirty="0">
                <a:latin typeface="Times New Roman" charset="0"/>
              </a:rPr>
              <a:t>(http://www.msdnaa.net/curriculum/license_curriculum.aspx)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836613"/>
          </a:xfrm>
          <a:ln cap="flat" algn="ctr"/>
        </p:spPr>
        <p:txBody>
          <a:bodyPr/>
          <a:lstStyle/>
          <a:p>
            <a:pPr>
              <a:defRPr/>
            </a:pPr>
            <a:r>
              <a:rPr lang="en-US"/>
              <a:t>LINQ to Objects</a:t>
            </a:r>
            <a:endParaRPr lang="cs-CZ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sz="quarter" idx="13"/>
          </p:nvPr>
        </p:nvSpPr>
        <p:spPr>
          <a:xfrm>
            <a:off x="0" y="1196975"/>
            <a:ext cx="9144000" cy="5105400"/>
          </a:xfrm>
        </p:spPr>
        <p:txBody>
          <a:bodyPr/>
          <a:lstStyle/>
          <a:p>
            <a:r>
              <a:rPr lang="en-US" sz="1400" dirty="0"/>
              <a:t>Set of generic extension methods (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Select</a:t>
            </a:r>
            <a:r>
              <a:rPr lang="en-US" sz="1400" dirty="0"/>
              <a:t>, 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Where</a:t>
            </a:r>
            <a:r>
              <a:rPr lang="en-US" sz="1400" dirty="0"/>
              <a:t>,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OrderBy</a:t>
            </a:r>
            <a:r>
              <a:rPr lang="en-US" sz="1400" dirty="0"/>
              <a:t>, etc.) implemented for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IEnumerable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&lt;T&gt;</a:t>
            </a:r>
            <a:r>
              <a:rPr lang="en-US" sz="1400" dirty="0"/>
              <a:t> interface (provided by static class 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Enumerable</a:t>
            </a:r>
            <a:r>
              <a:rPr lang="en-US" sz="1400" dirty="0"/>
              <a:t>), example:</a:t>
            </a:r>
          </a:p>
          <a:p>
            <a:endParaRPr lang="en-US" sz="1400" dirty="0"/>
          </a:p>
          <a:p>
            <a:pPr>
              <a:buFontTx/>
              <a:buNone/>
            </a:pPr>
            <a:r>
              <a:rPr lang="en-US" sz="1400" dirty="0"/>
              <a:t>	</a:t>
            </a:r>
            <a:r>
              <a:rPr lang="en-US" sz="1400" dirty="0" err="1">
                <a:latin typeface="Courier New" pitchFamily="49" charset="0"/>
              </a:rPr>
              <a:t>int</a:t>
            </a:r>
            <a:r>
              <a:rPr lang="en-US" sz="1400" dirty="0">
                <a:latin typeface="Courier New" pitchFamily="49" charset="0"/>
              </a:rPr>
              <a:t>[] numbers = { 5, 4, 1, 3, 9, 8, 6, 7, 2, 0 };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   	</a:t>
            </a:r>
            <a:r>
              <a:rPr lang="en-US" sz="1400" dirty="0" err="1">
                <a:latin typeface="Courier New" pitchFamily="49" charset="0"/>
              </a:rPr>
              <a:t>var</a:t>
            </a:r>
            <a:r>
              <a:rPr lang="en-US" sz="1400" dirty="0">
                <a:latin typeface="Courier New" pitchFamily="49" charset="0"/>
              </a:rPr>
              <a:t> </a:t>
            </a:r>
            <a:r>
              <a:rPr lang="en-US" sz="1400" dirty="0" err="1">
                <a:latin typeface="Courier New" pitchFamily="49" charset="0"/>
              </a:rPr>
              <a:t>numberGroups</a:t>
            </a:r>
            <a:r>
              <a:rPr lang="en-US" sz="1400" dirty="0">
                <a:latin typeface="Courier New" pitchFamily="49" charset="0"/>
              </a:rPr>
              <a:t> = </a:t>
            </a:r>
            <a:r>
              <a:rPr lang="en-US" sz="1400" b="1" dirty="0">
                <a:latin typeface="Courier New" pitchFamily="49" charset="0"/>
              </a:rPr>
              <a:t>from</a:t>
            </a:r>
            <a:r>
              <a:rPr lang="en-US" sz="1400" dirty="0">
                <a:latin typeface="Courier New" pitchFamily="49" charset="0"/>
              </a:rPr>
              <a:t> n </a:t>
            </a:r>
            <a:r>
              <a:rPr lang="en-US" sz="1400" b="1" dirty="0">
                <a:latin typeface="Courier New" pitchFamily="49" charset="0"/>
              </a:rPr>
              <a:t>in</a:t>
            </a:r>
            <a:r>
              <a:rPr lang="en-US" sz="1400" dirty="0">
                <a:latin typeface="Courier New" pitchFamily="49" charset="0"/>
              </a:rPr>
              <a:t> numbers </a:t>
            </a:r>
            <a:r>
              <a:rPr lang="en-US" sz="1400" b="1" dirty="0">
                <a:latin typeface="Courier New" pitchFamily="49" charset="0"/>
              </a:rPr>
              <a:t>group</a:t>
            </a:r>
            <a:r>
              <a:rPr lang="en-US" sz="1400" dirty="0">
                <a:latin typeface="Courier New" pitchFamily="49" charset="0"/>
              </a:rPr>
              <a:t> n </a:t>
            </a:r>
            <a:r>
              <a:rPr lang="en-US" sz="1400" b="1" dirty="0">
                <a:latin typeface="Courier New" pitchFamily="49" charset="0"/>
              </a:rPr>
              <a:t>by</a:t>
            </a:r>
            <a:r>
              <a:rPr lang="en-US" sz="1400" dirty="0">
                <a:latin typeface="Courier New" pitchFamily="49" charset="0"/>
              </a:rPr>
              <a:t> n % 5 </a:t>
            </a:r>
            <a:r>
              <a:rPr lang="en-US" sz="1400" b="1" dirty="0">
                <a:latin typeface="Courier New" pitchFamily="49" charset="0"/>
              </a:rPr>
              <a:t>into</a:t>
            </a:r>
            <a:r>
              <a:rPr lang="en-US" sz="1400" dirty="0">
                <a:latin typeface="Courier New" pitchFamily="49" charset="0"/>
              </a:rPr>
              <a:t> g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	                   </a:t>
            </a:r>
            <a:r>
              <a:rPr lang="en-US" sz="1400" b="1" dirty="0">
                <a:latin typeface="Courier New" pitchFamily="49" charset="0"/>
              </a:rPr>
              <a:t>select</a:t>
            </a:r>
            <a:r>
              <a:rPr lang="en-US" sz="1400" dirty="0">
                <a:latin typeface="Courier New" pitchFamily="49" charset="0"/>
              </a:rPr>
              <a:t> </a:t>
            </a:r>
            <a:r>
              <a:rPr lang="en-US" sz="1400" b="1" dirty="0">
                <a:latin typeface="Courier New" pitchFamily="49" charset="0"/>
              </a:rPr>
              <a:t>new</a:t>
            </a:r>
            <a:r>
              <a:rPr lang="en-US" sz="1400" dirty="0">
                <a:latin typeface="Courier New" pitchFamily="49" charset="0"/>
              </a:rPr>
              <a:t> { Remainder = </a:t>
            </a:r>
            <a:r>
              <a:rPr lang="en-US" sz="1400" dirty="0" err="1">
                <a:latin typeface="Courier New" pitchFamily="49" charset="0"/>
              </a:rPr>
              <a:t>g</a:t>
            </a:r>
            <a:r>
              <a:rPr lang="en-US" sz="1400" b="1" dirty="0" err="1">
                <a:latin typeface="Courier New" pitchFamily="49" charset="0"/>
              </a:rPr>
              <a:t>.Key</a:t>
            </a:r>
            <a:r>
              <a:rPr lang="en-US" sz="1400" dirty="0">
                <a:latin typeface="Courier New" pitchFamily="49" charset="0"/>
              </a:rPr>
              <a:t>, Numbers = g };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	</a:t>
            </a:r>
            <a:r>
              <a:rPr lang="en-US" sz="1400" dirty="0" err="1">
                <a:latin typeface="Courier New" pitchFamily="49" charset="0"/>
              </a:rPr>
              <a:t>foreach</a:t>
            </a:r>
            <a:r>
              <a:rPr lang="en-US" sz="1400" dirty="0">
                <a:latin typeface="Courier New" pitchFamily="49" charset="0"/>
              </a:rPr>
              <a:t> (</a:t>
            </a:r>
            <a:r>
              <a:rPr lang="en-US" sz="1400" dirty="0" err="1">
                <a:latin typeface="Courier New" pitchFamily="49" charset="0"/>
              </a:rPr>
              <a:t>var</a:t>
            </a:r>
            <a:r>
              <a:rPr lang="en-US" sz="1400" dirty="0">
                <a:latin typeface="Courier New" pitchFamily="49" charset="0"/>
              </a:rPr>
              <a:t> g in </a:t>
            </a:r>
            <a:r>
              <a:rPr lang="en-US" sz="1400" dirty="0" err="1">
                <a:latin typeface="Courier New" pitchFamily="49" charset="0"/>
              </a:rPr>
              <a:t>numberGroups</a:t>
            </a:r>
            <a:r>
              <a:rPr lang="en-US" sz="1400" dirty="0">
                <a:latin typeface="Courier New" pitchFamily="49" charset="0"/>
              </a:rPr>
              <a:t>) {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		</a:t>
            </a:r>
            <a:r>
              <a:rPr lang="en-US" sz="1400" dirty="0" err="1">
                <a:latin typeface="Courier New" pitchFamily="49" charset="0"/>
              </a:rPr>
              <a:t>Console.WriteLine</a:t>
            </a:r>
            <a:r>
              <a:rPr lang="en-US" sz="1400" dirty="0">
                <a:latin typeface="Courier New" pitchFamily="49" charset="0"/>
              </a:rPr>
              <a:t>(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		     "Numbers with a remainder of {0} when divided by 5:", </a:t>
            </a:r>
            <a:r>
              <a:rPr lang="en-US" sz="1400" dirty="0" err="1">
                <a:latin typeface="Courier New" pitchFamily="49" charset="0"/>
              </a:rPr>
              <a:t>g.Remainder</a:t>
            </a:r>
            <a:endParaRPr lang="en-US" sz="14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		);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		</a:t>
            </a:r>
            <a:r>
              <a:rPr lang="en-US" sz="1400" dirty="0" err="1">
                <a:latin typeface="Courier New" pitchFamily="49" charset="0"/>
              </a:rPr>
              <a:t>foreach</a:t>
            </a:r>
            <a:r>
              <a:rPr lang="en-US" sz="1400" dirty="0">
                <a:latin typeface="Courier New" pitchFamily="49" charset="0"/>
              </a:rPr>
              <a:t> (</a:t>
            </a:r>
            <a:r>
              <a:rPr lang="en-US" sz="1400" dirty="0" err="1">
                <a:latin typeface="Courier New" pitchFamily="49" charset="0"/>
              </a:rPr>
              <a:t>int</a:t>
            </a:r>
            <a:r>
              <a:rPr lang="en-US" sz="1400" dirty="0">
                <a:latin typeface="Courier New" pitchFamily="49" charset="0"/>
              </a:rPr>
              <a:t> n in </a:t>
            </a:r>
            <a:r>
              <a:rPr lang="en-US" sz="1400" dirty="0" err="1">
                <a:latin typeface="Courier New" pitchFamily="49" charset="0"/>
              </a:rPr>
              <a:t>g.Numbers</a:t>
            </a:r>
            <a:r>
              <a:rPr lang="en-US" sz="1400" dirty="0">
                <a:latin typeface="Courier New" pitchFamily="49" charset="0"/>
              </a:rPr>
              <a:t>) {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			</a:t>
            </a:r>
            <a:r>
              <a:rPr lang="en-US" sz="1400" dirty="0" err="1">
                <a:latin typeface="Courier New" pitchFamily="49" charset="0"/>
              </a:rPr>
              <a:t>Console.WriteLine</a:t>
            </a:r>
            <a:r>
              <a:rPr lang="en-US" sz="1400" dirty="0">
                <a:latin typeface="Courier New" pitchFamily="49" charset="0"/>
              </a:rPr>
              <a:t>(n);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		}</a:t>
            </a:r>
          </a:p>
          <a:p>
            <a:pPr>
              <a:buFontTx/>
              <a:buNone/>
            </a:pPr>
            <a:r>
              <a:rPr lang="en-US" sz="1400" dirty="0">
                <a:latin typeface="Courier New" pitchFamily="49" charset="0"/>
              </a:rPr>
              <a:t>	}</a:t>
            </a:r>
          </a:p>
          <a:p>
            <a:pPr>
              <a:buFontTx/>
              <a:buNone/>
            </a:pPr>
            <a:endParaRPr lang="en-US" sz="1400" dirty="0">
              <a:latin typeface="Courier New" pitchFamily="49" charset="0"/>
            </a:endParaRPr>
          </a:p>
          <a:p>
            <a:r>
              <a:rPr lang="en-US" sz="1400" dirty="0"/>
              <a:t>LINQ to * - Classes for * data access using query expressions</a:t>
            </a:r>
          </a:p>
          <a:p>
            <a:endParaRPr lang="en-US" sz="1400" dirty="0"/>
          </a:p>
          <a:p>
            <a:r>
              <a:rPr lang="en-US" sz="1400" dirty="0"/>
              <a:t>NOTE: For any LINQ  implementation it is commonly expected (but not</a:t>
            </a:r>
            <a:br>
              <a:rPr lang="en-US" sz="1400" dirty="0"/>
            </a:br>
            <a:r>
              <a:rPr lang="en-US" sz="1400" dirty="0"/>
              <a:t>enforced [see </a:t>
            </a:r>
            <a:r>
              <a:rPr lang="en-US" sz="1400" dirty="0" err="1"/>
              <a:t>LinqToNothing</a:t>
            </a:r>
            <a:r>
              <a:rPr lang="en-US" sz="1400" dirty="0"/>
              <a:t> example]), that the “resulting” type of any</a:t>
            </a:r>
            <a:br>
              <a:rPr lang="en-US" sz="1400" dirty="0"/>
            </a:br>
            <a:r>
              <a:rPr lang="en-US" sz="1400" dirty="0"/>
              <a:t>query implements at least the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IEnumerable</a:t>
            </a:r>
            <a:r>
              <a:rPr lang="en-US" sz="1400" dirty="0"/>
              <a:t> interface.</a:t>
            </a:r>
          </a:p>
          <a:p>
            <a:pPr marL="0" indent="0">
              <a:buNone/>
            </a:pPr>
            <a:endParaRPr lang="cs-CZ" sz="1400" dirty="0"/>
          </a:p>
        </p:txBody>
      </p:sp>
      <p:sp>
        <p:nvSpPr>
          <p:cNvPr id="64517" name="Rectangle 4"/>
          <p:cNvSpPr>
            <a:spLocks noChangeArrowheads="1"/>
          </p:cNvSpPr>
          <p:nvPr/>
        </p:nvSpPr>
        <p:spPr bwMode="auto">
          <a:xfrm>
            <a:off x="6084169" y="3716808"/>
            <a:ext cx="2952328" cy="23764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cs-CZ" sz="1000" dirty="0" err="1">
                <a:solidFill>
                  <a:schemeClr val="bg1"/>
                </a:solidFill>
              </a:rPr>
              <a:t>Numbers</a:t>
            </a:r>
            <a:r>
              <a:rPr lang="cs-CZ" sz="1000" dirty="0">
                <a:solidFill>
                  <a:schemeClr val="bg1"/>
                </a:solidFill>
              </a:rPr>
              <a:t> </a:t>
            </a:r>
            <a:r>
              <a:rPr lang="cs-CZ" sz="1000" dirty="0" err="1">
                <a:solidFill>
                  <a:schemeClr val="bg1"/>
                </a:solidFill>
              </a:rPr>
              <a:t>with</a:t>
            </a:r>
            <a:r>
              <a:rPr lang="cs-CZ" sz="1000" dirty="0">
                <a:solidFill>
                  <a:schemeClr val="bg1"/>
                </a:solidFill>
              </a:rPr>
              <a:t> a </a:t>
            </a:r>
            <a:r>
              <a:rPr lang="cs-CZ" sz="1000" dirty="0" err="1">
                <a:solidFill>
                  <a:schemeClr val="bg1"/>
                </a:solidFill>
              </a:rPr>
              <a:t>remainder</a:t>
            </a:r>
            <a:r>
              <a:rPr lang="cs-CZ" sz="1000" dirty="0">
                <a:solidFill>
                  <a:schemeClr val="bg1"/>
                </a:solidFill>
              </a:rPr>
              <a:t> </a:t>
            </a:r>
            <a:r>
              <a:rPr lang="cs-CZ" sz="1000" dirty="0" err="1">
                <a:solidFill>
                  <a:schemeClr val="bg1"/>
                </a:solidFill>
              </a:rPr>
              <a:t>of</a:t>
            </a:r>
            <a:r>
              <a:rPr lang="cs-CZ" sz="1000" dirty="0">
                <a:solidFill>
                  <a:schemeClr val="bg1"/>
                </a:solidFill>
              </a:rPr>
              <a:t> 0 </a:t>
            </a:r>
            <a:r>
              <a:rPr lang="cs-CZ" sz="1000" dirty="0" err="1">
                <a:solidFill>
                  <a:schemeClr val="bg1"/>
                </a:solidFill>
              </a:rPr>
              <a:t>when</a:t>
            </a:r>
            <a:r>
              <a:rPr lang="cs-CZ" sz="1000" dirty="0">
                <a:solidFill>
                  <a:schemeClr val="bg1"/>
                </a:solidFill>
              </a:rPr>
              <a:t> </a:t>
            </a:r>
            <a:r>
              <a:rPr lang="cs-CZ" sz="1000" dirty="0" err="1">
                <a:solidFill>
                  <a:schemeClr val="bg1"/>
                </a:solidFill>
              </a:rPr>
              <a:t>divided</a:t>
            </a:r>
            <a:r>
              <a:rPr lang="cs-CZ" sz="1000" dirty="0">
                <a:solidFill>
                  <a:schemeClr val="bg1"/>
                </a:solidFill>
              </a:rPr>
              <a:t> by 5:</a:t>
            </a:r>
            <a:br>
              <a:rPr lang="cs-CZ" sz="1000" dirty="0">
                <a:solidFill>
                  <a:schemeClr val="bg1"/>
                </a:solidFill>
              </a:rPr>
            </a:br>
            <a:r>
              <a:rPr lang="cs-CZ" sz="1000" dirty="0">
                <a:solidFill>
                  <a:schemeClr val="bg1"/>
                </a:solidFill>
              </a:rPr>
              <a:t>5</a:t>
            </a:r>
            <a:br>
              <a:rPr lang="cs-CZ" sz="1000" dirty="0">
                <a:solidFill>
                  <a:schemeClr val="bg1"/>
                </a:solidFill>
              </a:rPr>
            </a:br>
            <a:r>
              <a:rPr lang="cs-CZ" sz="1000" dirty="0">
                <a:solidFill>
                  <a:schemeClr val="bg1"/>
                </a:solidFill>
              </a:rPr>
              <a:t>0</a:t>
            </a:r>
            <a:br>
              <a:rPr lang="cs-CZ" sz="1000" dirty="0">
                <a:solidFill>
                  <a:schemeClr val="bg1"/>
                </a:solidFill>
              </a:rPr>
            </a:br>
            <a:r>
              <a:rPr lang="cs-CZ" sz="1000" dirty="0" err="1">
                <a:solidFill>
                  <a:schemeClr val="bg1"/>
                </a:solidFill>
              </a:rPr>
              <a:t>Numbers</a:t>
            </a:r>
            <a:r>
              <a:rPr lang="cs-CZ" sz="1000" dirty="0">
                <a:solidFill>
                  <a:schemeClr val="bg1"/>
                </a:solidFill>
              </a:rPr>
              <a:t> </a:t>
            </a:r>
            <a:r>
              <a:rPr lang="cs-CZ" sz="1000" dirty="0" err="1">
                <a:solidFill>
                  <a:schemeClr val="bg1"/>
                </a:solidFill>
              </a:rPr>
              <a:t>with</a:t>
            </a:r>
            <a:r>
              <a:rPr lang="cs-CZ" sz="1000" dirty="0">
                <a:solidFill>
                  <a:schemeClr val="bg1"/>
                </a:solidFill>
              </a:rPr>
              <a:t> a </a:t>
            </a:r>
            <a:r>
              <a:rPr lang="cs-CZ" sz="1000" dirty="0" err="1">
                <a:solidFill>
                  <a:schemeClr val="bg1"/>
                </a:solidFill>
              </a:rPr>
              <a:t>remainder</a:t>
            </a:r>
            <a:r>
              <a:rPr lang="cs-CZ" sz="1000" dirty="0">
                <a:solidFill>
                  <a:schemeClr val="bg1"/>
                </a:solidFill>
              </a:rPr>
              <a:t> </a:t>
            </a:r>
            <a:r>
              <a:rPr lang="cs-CZ" sz="1000" dirty="0" err="1">
                <a:solidFill>
                  <a:schemeClr val="bg1"/>
                </a:solidFill>
              </a:rPr>
              <a:t>of</a:t>
            </a:r>
            <a:r>
              <a:rPr lang="cs-CZ" sz="1000" dirty="0">
                <a:solidFill>
                  <a:schemeClr val="bg1"/>
                </a:solidFill>
              </a:rPr>
              <a:t> 4 </a:t>
            </a:r>
            <a:r>
              <a:rPr lang="cs-CZ" sz="1000" dirty="0" err="1">
                <a:solidFill>
                  <a:schemeClr val="bg1"/>
                </a:solidFill>
              </a:rPr>
              <a:t>when</a:t>
            </a:r>
            <a:r>
              <a:rPr lang="cs-CZ" sz="1000" dirty="0">
                <a:solidFill>
                  <a:schemeClr val="bg1"/>
                </a:solidFill>
              </a:rPr>
              <a:t> </a:t>
            </a:r>
            <a:r>
              <a:rPr lang="cs-CZ" sz="1000" dirty="0" err="1">
                <a:solidFill>
                  <a:schemeClr val="bg1"/>
                </a:solidFill>
              </a:rPr>
              <a:t>divided</a:t>
            </a:r>
            <a:r>
              <a:rPr lang="cs-CZ" sz="1000" dirty="0">
                <a:solidFill>
                  <a:schemeClr val="bg1"/>
                </a:solidFill>
              </a:rPr>
              <a:t> by 5:</a:t>
            </a:r>
            <a:br>
              <a:rPr lang="cs-CZ" sz="1000" dirty="0">
                <a:solidFill>
                  <a:schemeClr val="bg1"/>
                </a:solidFill>
              </a:rPr>
            </a:br>
            <a:r>
              <a:rPr lang="cs-CZ" sz="1000" dirty="0">
                <a:solidFill>
                  <a:schemeClr val="bg1"/>
                </a:solidFill>
              </a:rPr>
              <a:t>4</a:t>
            </a:r>
            <a:br>
              <a:rPr lang="cs-CZ" sz="1000" dirty="0">
                <a:solidFill>
                  <a:schemeClr val="bg1"/>
                </a:solidFill>
              </a:rPr>
            </a:br>
            <a:r>
              <a:rPr lang="cs-CZ" sz="1000" dirty="0">
                <a:solidFill>
                  <a:schemeClr val="bg1"/>
                </a:solidFill>
              </a:rPr>
              <a:t>9</a:t>
            </a:r>
            <a:br>
              <a:rPr lang="cs-CZ" sz="1000" dirty="0">
                <a:solidFill>
                  <a:schemeClr val="bg1"/>
                </a:solidFill>
              </a:rPr>
            </a:br>
            <a:r>
              <a:rPr lang="cs-CZ" sz="1000" dirty="0" err="1">
                <a:solidFill>
                  <a:schemeClr val="bg1"/>
                </a:solidFill>
              </a:rPr>
              <a:t>Numbers</a:t>
            </a:r>
            <a:r>
              <a:rPr lang="cs-CZ" sz="1000" dirty="0">
                <a:solidFill>
                  <a:schemeClr val="bg1"/>
                </a:solidFill>
              </a:rPr>
              <a:t> </a:t>
            </a:r>
            <a:r>
              <a:rPr lang="cs-CZ" sz="1000" dirty="0" err="1">
                <a:solidFill>
                  <a:schemeClr val="bg1"/>
                </a:solidFill>
              </a:rPr>
              <a:t>with</a:t>
            </a:r>
            <a:r>
              <a:rPr lang="cs-CZ" sz="1000" dirty="0">
                <a:solidFill>
                  <a:schemeClr val="bg1"/>
                </a:solidFill>
              </a:rPr>
              <a:t> a </a:t>
            </a:r>
            <a:r>
              <a:rPr lang="cs-CZ" sz="1000" dirty="0" err="1">
                <a:solidFill>
                  <a:schemeClr val="bg1"/>
                </a:solidFill>
              </a:rPr>
              <a:t>remainder</a:t>
            </a:r>
            <a:r>
              <a:rPr lang="cs-CZ" sz="1000" dirty="0">
                <a:solidFill>
                  <a:schemeClr val="bg1"/>
                </a:solidFill>
              </a:rPr>
              <a:t> </a:t>
            </a:r>
            <a:r>
              <a:rPr lang="cs-CZ" sz="1000" dirty="0" err="1">
                <a:solidFill>
                  <a:schemeClr val="bg1"/>
                </a:solidFill>
              </a:rPr>
              <a:t>of</a:t>
            </a:r>
            <a:r>
              <a:rPr lang="cs-CZ" sz="1000" dirty="0">
                <a:solidFill>
                  <a:schemeClr val="bg1"/>
                </a:solidFill>
              </a:rPr>
              <a:t> 1 </a:t>
            </a:r>
            <a:r>
              <a:rPr lang="cs-CZ" sz="1000" dirty="0" err="1">
                <a:solidFill>
                  <a:schemeClr val="bg1"/>
                </a:solidFill>
              </a:rPr>
              <a:t>when</a:t>
            </a:r>
            <a:r>
              <a:rPr lang="cs-CZ" sz="1000" dirty="0">
                <a:solidFill>
                  <a:schemeClr val="bg1"/>
                </a:solidFill>
              </a:rPr>
              <a:t> </a:t>
            </a:r>
            <a:r>
              <a:rPr lang="cs-CZ" sz="1000" dirty="0" err="1">
                <a:solidFill>
                  <a:schemeClr val="bg1"/>
                </a:solidFill>
              </a:rPr>
              <a:t>divided</a:t>
            </a:r>
            <a:r>
              <a:rPr lang="cs-CZ" sz="1000" dirty="0">
                <a:solidFill>
                  <a:schemeClr val="bg1"/>
                </a:solidFill>
              </a:rPr>
              <a:t> by 5:</a:t>
            </a:r>
            <a:br>
              <a:rPr lang="cs-CZ" sz="1000" dirty="0">
                <a:solidFill>
                  <a:schemeClr val="bg1"/>
                </a:solidFill>
              </a:rPr>
            </a:br>
            <a:r>
              <a:rPr lang="cs-CZ" sz="1000" dirty="0">
                <a:solidFill>
                  <a:schemeClr val="bg1"/>
                </a:solidFill>
              </a:rPr>
              <a:t>1</a:t>
            </a:r>
            <a:br>
              <a:rPr lang="cs-CZ" sz="1000" dirty="0">
                <a:solidFill>
                  <a:schemeClr val="bg1"/>
                </a:solidFill>
              </a:rPr>
            </a:br>
            <a:r>
              <a:rPr lang="cs-CZ" sz="1000" dirty="0">
                <a:solidFill>
                  <a:schemeClr val="bg1"/>
                </a:solidFill>
              </a:rPr>
              <a:t>6</a:t>
            </a:r>
            <a:br>
              <a:rPr lang="cs-CZ" sz="1000" dirty="0">
                <a:solidFill>
                  <a:schemeClr val="bg1"/>
                </a:solidFill>
              </a:rPr>
            </a:br>
            <a:r>
              <a:rPr lang="cs-CZ" sz="1000" dirty="0" err="1">
                <a:solidFill>
                  <a:schemeClr val="bg1"/>
                </a:solidFill>
              </a:rPr>
              <a:t>Numbers</a:t>
            </a:r>
            <a:r>
              <a:rPr lang="cs-CZ" sz="1000" dirty="0">
                <a:solidFill>
                  <a:schemeClr val="bg1"/>
                </a:solidFill>
              </a:rPr>
              <a:t> </a:t>
            </a:r>
            <a:r>
              <a:rPr lang="cs-CZ" sz="1000" dirty="0" err="1">
                <a:solidFill>
                  <a:schemeClr val="bg1"/>
                </a:solidFill>
              </a:rPr>
              <a:t>with</a:t>
            </a:r>
            <a:r>
              <a:rPr lang="cs-CZ" sz="1000" dirty="0">
                <a:solidFill>
                  <a:schemeClr val="bg1"/>
                </a:solidFill>
              </a:rPr>
              <a:t> a </a:t>
            </a:r>
            <a:r>
              <a:rPr lang="cs-CZ" sz="1000" dirty="0" err="1">
                <a:solidFill>
                  <a:schemeClr val="bg1"/>
                </a:solidFill>
              </a:rPr>
              <a:t>remainder</a:t>
            </a:r>
            <a:r>
              <a:rPr lang="cs-CZ" sz="1000" dirty="0">
                <a:solidFill>
                  <a:schemeClr val="bg1"/>
                </a:solidFill>
              </a:rPr>
              <a:t> </a:t>
            </a:r>
            <a:r>
              <a:rPr lang="cs-CZ" sz="1000" dirty="0" err="1">
                <a:solidFill>
                  <a:schemeClr val="bg1"/>
                </a:solidFill>
              </a:rPr>
              <a:t>of</a:t>
            </a:r>
            <a:r>
              <a:rPr lang="cs-CZ" sz="1000" dirty="0">
                <a:solidFill>
                  <a:schemeClr val="bg1"/>
                </a:solidFill>
              </a:rPr>
              <a:t> 3 </a:t>
            </a:r>
            <a:r>
              <a:rPr lang="cs-CZ" sz="1000" dirty="0" err="1">
                <a:solidFill>
                  <a:schemeClr val="bg1"/>
                </a:solidFill>
              </a:rPr>
              <a:t>when</a:t>
            </a:r>
            <a:r>
              <a:rPr lang="cs-CZ" sz="1000" dirty="0">
                <a:solidFill>
                  <a:schemeClr val="bg1"/>
                </a:solidFill>
              </a:rPr>
              <a:t> </a:t>
            </a:r>
            <a:r>
              <a:rPr lang="cs-CZ" sz="1000" dirty="0" err="1">
                <a:solidFill>
                  <a:schemeClr val="bg1"/>
                </a:solidFill>
              </a:rPr>
              <a:t>divided</a:t>
            </a:r>
            <a:r>
              <a:rPr lang="cs-CZ" sz="1000" dirty="0">
                <a:solidFill>
                  <a:schemeClr val="bg1"/>
                </a:solidFill>
              </a:rPr>
              <a:t> by 5:</a:t>
            </a:r>
            <a:br>
              <a:rPr lang="cs-CZ" sz="1000" dirty="0">
                <a:solidFill>
                  <a:schemeClr val="bg1"/>
                </a:solidFill>
              </a:rPr>
            </a:br>
            <a:r>
              <a:rPr lang="cs-CZ" sz="1000" dirty="0">
                <a:solidFill>
                  <a:schemeClr val="bg1"/>
                </a:solidFill>
              </a:rPr>
              <a:t>3</a:t>
            </a:r>
            <a:br>
              <a:rPr lang="cs-CZ" sz="1000" dirty="0">
                <a:solidFill>
                  <a:schemeClr val="bg1"/>
                </a:solidFill>
              </a:rPr>
            </a:br>
            <a:r>
              <a:rPr lang="cs-CZ" sz="1000" dirty="0">
                <a:solidFill>
                  <a:schemeClr val="bg1"/>
                </a:solidFill>
              </a:rPr>
              <a:t>8</a:t>
            </a:r>
            <a:br>
              <a:rPr lang="cs-CZ" sz="1000" dirty="0">
                <a:solidFill>
                  <a:schemeClr val="bg1"/>
                </a:solidFill>
              </a:rPr>
            </a:br>
            <a:r>
              <a:rPr lang="cs-CZ" sz="1000" dirty="0" err="1">
                <a:solidFill>
                  <a:schemeClr val="bg1"/>
                </a:solidFill>
              </a:rPr>
              <a:t>Numbers</a:t>
            </a:r>
            <a:r>
              <a:rPr lang="cs-CZ" sz="1000" dirty="0">
                <a:solidFill>
                  <a:schemeClr val="bg1"/>
                </a:solidFill>
              </a:rPr>
              <a:t> </a:t>
            </a:r>
            <a:r>
              <a:rPr lang="cs-CZ" sz="1000" dirty="0" err="1">
                <a:solidFill>
                  <a:schemeClr val="bg1"/>
                </a:solidFill>
              </a:rPr>
              <a:t>with</a:t>
            </a:r>
            <a:r>
              <a:rPr lang="cs-CZ" sz="1000" dirty="0">
                <a:solidFill>
                  <a:schemeClr val="bg1"/>
                </a:solidFill>
              </a:rPr>
              <a:t> a </a:t>
            </a:r>
            <a:r>
              <a:rPr lang="cs-CZ" sz="1000" dirty="0" err="1">
                <a:solidFill>
                  <a:schemeClr val="bg1"/>
                </a:solidFill>
              </a:rPr>
              <a:t>remainder</a:t>
            </a:r>
            <a:r>
              <a:rPr lang="cs-CZ" sz="1000" dirty="0">
                <a:solidFill>
                  <a:schemeClr val="bg1"/>
                </a:solidFill>
              </a:rPr>
              <a:t> </a:t>
            </a:r>
            <a:r>
              <a:rPr lang="cs-CZ" sz="1000" dirty="0" err="1">
                <a:solidFill>
                  <a:schemeClr val="bg1"/>
                </a:solidFill>
              </a:rPr>
              <a:t>of</a:t>
            </a:r>
            <a:r>
              <a:rPr lang="cs-CZ" sz="1000" dirty="0">
                <a:solidFill>
                  <a:schemeClr val="bg1"/>
                </a:solidFill>
              </a:rPr>
              <a:t> 2 </a:t>
            </a:r>
            <a:r>
              <a:rPr lang="cs-CZ" sz="1000" dirty="0" err="1">
                <a:solidFill>
                  <a:schemeClr val="bg1"/>
                </a:solidFill>
              </a:rPr>
              <a:t>when</a:t>
            </a:r>
            <a:r>
              <a:rPr lang="cs-CZ" sz="1000" dirty="0">
                <a:solidFill>
                  <a:schemeClr val="bg1"/>
                </a:solidFill>
              </a:rPr>
              <a:t> </a:t>
            </a:r>
            <a:r>
              <a:rPr lang="cs-CZ" sz="1000" dirty="0" err="1">
                <a:solidFill>
                  <a:schemeClr val="bg1"/>
                </a:solidFill>
              </a:rPr>
              <a:t>divided</a:t>
            </a:r>
            <a:r>
              <a:rPr lang="cs-CZ" sz="1000" dirty="0">
                <a:solidFill>
                  <a:schemeClr val="bg1"/>
                </a:solidFill>
              </a:rPr>
              <a:t> by 5:</a:t>
            </a:r>
            <a:br>
              <a:rPr lang="cs-CZ" sz="1000" dirty="0">
                <a:solidFill>
                  <a:schemeClr val="bg1"/>
                </a:solidFill>
              </a:rPr>
            </a:br>
            <a:r>
              <a:rPr lang="cs-CZ" sz="1000" dirty="0">
                <a:solidFill>
                  <a:schemeClr val="bg1"/>
                </a:solidFill>
              </a:rPr>
              <a:t>7</a:t>
            </a:r>
            <a:br>
              <a:rPr lang="cs-CZ" sz="1000" dirty="0">
                <a:solidFill>
                  <a:schemeClr val="bg1"/>
                </a:solidFill>
              </a:rPr>
            </a:br>
            <a:r>
              <a:rPr lang="cs-CZ" sz="1000" dirty="0">
                <a:solidFill>
                  <a:schemeClr val="bg1"/>
                </a:solidFill>
              </a:rPr>
              <a:t>2</a:t>
            </a:r>
            <a:br>
              <a:rPr lang="cs-CZ" sz="1000" dirty="0">
                <a:solidFill>
                  <a:schemeClr val="bg1"/>
                </a:solidFill>
              </a:rPr>
            </a:br>
            <a:endParaRPr lang="cs-CZ" sz="1000" dirty="0">
              <a:solidFill>
                <a:schemeClr val="bg1"/>
              </a:solidFill>
            </a:endParaRPr>
          </a:p>
        </p:txBody>
      </p:sp>
      <p:sp>
        <p:nvSpPr>
          <p:cNvPr id="2" name="Šipka dolů 1"/>
          <p:cNvSpPr/>
          <p:nvPr/>
        </p:nvSpPr>
        <p:spPr>
          <a:xfrm rot="8209933">
            <a:off x="4602060" y="5950172"/>
            <a:ext cx="432048" cy="5040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2120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836613"/>
          </a:xfrm>
          <a:ln cap="flat" algn="ctr"/>
        </p:spPr>
        <p:txBody>
          <a:bodyPr/>
          <a:lstStyle/>
          <a:p>
            <a:pPr>
              <a:defRPr/>
            </a:pPr>
            <a:r>
              <a:rPr lang="en-US"/>
              <a:t>Query Expressions – Examples</a:t>
            </a:r>
            <a:endParaRPr lang="cs-CZ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quarter" idx="13"/>
          </p:nvPr>
        </p:nvSpPr>
        <p:spPr>
          <a:xfrm>
            <a:off x="0" y="1219200"/>
            <a:ext cx="8820150" cy="5105400"/>
          </a:xfrm>
        </p:spPr>
        <p:txBody>
          <a:bodyPr/>
          <a:lstStyle/>
          <a:p>
            <a:r>
              <a:rPr lang="en-US" sz="1600" dirty="0"/>
              <a:t>Query expression:</a:t>
            </a:r>
          </a:p>
          <a:p>
            <a:pPr>
              <a:buFontTx/>
              <a:buNone/>
            </a:pPr>
            <a:r>
              <a:rPr lang="en-US" sz="1600" dirty="0"/>
              <a:t>	</a:t>
            </a:r>
          </a:p>
          <a:p>
            <a:pPr>
              <a:buNone/>
            </a:pPr>
            <a:r>
              <a:rPr lang="en-US" sz="1600" dirty="0"/>
              <a:t>	</a:t>
            </a:r>
            <a:r>
              <a:rPr lang="en-US" sz="1600" b="1" dirty="0">
                <a:latin typeface="Courier New" pitchFamily="49" charset="0"/>
              </a:rPr>
              <a:t>from</a:t>
            </a:r>
            <a:r>
              <a:rPr lang="en-US" sz="1600" dirty="0">
                <a:latin typeface="Courier New" pitchFamily="49" charset="0"/>
              </a:rPr>
              <a:t> c </a:t>
            </a:r>
            <a:r>
              <a:rPr lang="en-US" sz="1600" b="1" dirty="0">
                <a:latin typeface="Courier New" pitchFamily="49" charset="0"/>
              </a:rPr>
              <a:t>in</a:t>
            </a:r>
            <a:r>
              <a:rPr lang="en-US" sz="1600" dirty="0">
                <a:latin typeface="Courier New" pitchFamily="49" charset="0"/>
              </a:rPr>
              <a:t> customers </a:t>
            </a:r>
            <a:r>
              <a:rPr lang="en-US" sz="1600" b="1" dirty="0" err="1">
                <a:latin typeface="Courier New" pitchFamily="49" charset="0"/>
              </a:rPr>
              <a:t>orderby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b="1" dirty="0" err="1">
                <a:latin typeface="Courier New" pitchFamily="49" charset="0"/>
              </a:rPr>
              <a:t>orderby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b="1" dirty="0">
                <a:latin typeface="Courier New" pitchFamily="49" charset="0"/>
              </a:rPr>
              <a:t>select</a:t>
            </a:r>
            <a:r>
              <a:rPr lang="en-US" sz="1600" dirty="0">
                <a:latin typeface="Courier New" pitchFamily="49" charset="0"/>
              </a:rPr>
              <a:t> new {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,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dirty="0">
                <a:latin typeface="Courier New" pitchFamily="49" charset="0"/>
              </a:rPr>
              <a:t> }</a:t>
            </a:r>
          </a:p>
          <a:p>
            <a:pPr>
              <a:buFontTx/>
              <a:buNone/>
            </a:pPr>
            <a:endParaRPr lang="en-US" sz="1600" dirty="0"/>
          </a:p>
          <a:p>
            <a:r>
              <a:rPr lang="en-US" sz="1600" dirty="0"/>
              <a:t>Gets translated to:</a:t>
            </a:r>
          </a:p>
          <a:p>
            <a:endParaRPr lang="en-US" sz="1600" dirty="0"/>
          </a:p>
          <a:p>
            <a:pPr>
              <a:buNone/>
            </a:pPr>
            <a:r>
              <a:rPr lang="en-US" sz="1600" dirty="0"/>
              <a:t>	</a:t>
            </a:r>
            <a:r>
              <a:rPr lang="en-US" sz="1600" dirty="0" err="1">
                <a:latin typeface="Courier New" pitchFamily="49" charset="0"/>
              </a:rPr>
              <a:t>customers</a:t>
            </a:r>
            <a:r>
              <a:rPr lang="en-US" sz="1600" b="1" dirty="0" err="1">
                <a:latin typeface="Courier New" pitchFamily="49" charset="0"/>
              </a:rPr>
              <a:t>.OrderBy</a:t>
            </a:r>
            <a:r>
              <a:rPr lang="en-US" sz="1600" b="1" dirty="0">
                <a:latin typeface="Courier New" pitchFamily="49" charset="0"/>
              </a:rPr>
              <a:t>(</a:t>
            </a:r>
            <a:r>
              <a:rPr lang="en-US" sz="1600" dirty="0">
                <a:latin typeface="Courier New" pitchFamily="49" charset="0"/>
              </a:rPr>
              <a:t>c =&gt;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b="1" dirty="0">
                <a:latin typeface="Courier New" pitchFamily="49" charset="0"/>
              </a:rPr>
              <a:t>).</a:t>
            </a:r>
            <a:r>
              <a:rPr lang="en-US" sz="1600" b="1" dirty="0" err="1">
                <a:latin typeface="Courier New" pitchFamily="49" charset="0"/>
              </a:rPr>
              <a:t>OrderBy</a:t>
            </a:r>
            <a:r>
              <a:rPr lang="en-US" sz="1600" b="1" dirty="0">
                <a:latin typeface="Courier New" pitchFamily="49" charset="0"/>
              </a:rPr>
              <a:t>(</a:t>
            </a:r>
            <a:r>
              <a:rPr lang="en-US" sz="1600" dirty="0">
                <a:latin typeface="Courier New" pitchFamily="49" charset="0"/>
              </a:rPr>
              <a:t>c =&gt;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b="1" dirty="0">
                <a:latin typeface="Courier New" pitchFamily="49" charset="0"/>
              </a:rPr>
              <a:t>).Select(</a:t>
            </a:r>
            <a:r>
              <a:rPr lang="en-US" sz="1600" dirty="0">
                <a:latin typeface="Courier New" pitchFamily="49" charset="0"/>
              </a:rPr>
              <a:t>c =&gt; new</a:t>
            </a:r>
          </a:p>
          <a:p>
            <a:pPr>
              <a:buNone/>
            </a:pPr>
            <a:r>
              <a:rPr lang="en-US" sz="1600" dirty="0">
                <a:latin typeface="Courier New" pitchFamily="49" charset="0"/>
              </a:rPr>
              <a:t>	{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,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dirty="0">
                <a:latin typeface="Courier New" pitchFamily="49" charset="0"/>
              </a:rPr>
              <a:t> }</a:t>
            </a:r>
            <a:r>
              <a:rPr lang="en-US" sz="1600" b="1" dirty="0">
                <a:latin typeface="Courier New" pitchFamily="49" charset="0"/>
              </a:rPr>
              <a:t>)</a:t>
            </a: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600" dirty="0"/>
          </a:p>
          <a:p>
            <a:pPr>
              <a:buFontTx/>
              <a:buNone/>
            </a:pP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3602788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836613"/>
          </a:xfrm>
          <a:ln cap="flat" algn="ctr"/>
        </p:spPr>
        <p:txBody>
          <a:bodyPr/>
          <a:lstStyle/>
          <a:p>
            <a:pPr>
              <a:defRPr/>
            </a:pPr>
            <a:r>
              <a:rPr lang="en-US"/>
              <a:t>Query Expressions – Examples</a:t>
            </a:r>
            <a:endParaRPr lang="cs-CZ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quarter" idx="13"/>
          </p:nvPr>
        </p:nvSpPr>
        <p:spPr>
          <a:xfrm>
            <a:off x="0" y="1219200"/>
            <a:ext cx="8820150" cy="5105400"/>
          </a:xfrm>
        </p:spPr>
        <p:txBody>
          <a:bodyPr/>
          <a:lstStyle/>
          <a:p>
            <a:r>
              <a:rPr lang="en-US" sz="1600" dirty="0"/>
              <a:t>Query expression:</a:t>
            </a:r>
          </a:p>
          <a:p>
            <a:pPr>
              <a:buFontTx/>
              <a:buNone/>
            </a:pPr>
            <a:r>
              <a:rPr lang="en-US" sz="1600" dirty="0"/>
              <a:t>	</a:t>
            </a:r>
          </a:p>
          <a:p>
            <a:pPr>
              <a:buNone/>
            </a:pPr>
            <a:r>
              <a:rPr lang="en-US" sz="1600" dirty="0"/>
              <a:t>	</a:t>
            </a:r>
            <a:r>
              <a:rPr lang="en-US" sz="1600" b="1" dirty="0">
                <a:latin typeface="Courier New" pitchFamily="49" charset="0"/>
              </a:rPr>
              <a:t>from</a:t>
            </a:r>
            <a:r>
              <a:rPr lang="en-US" sz="1600" dirty="0">
                <a:latin typeface="Courier New" pitchFamily="49" charset="0"/>
              </a:rPr>
              <a:t> c </a:t>
            </a:r>
            <a:r>
              <a:rPr lang="en-US" sz="1600" b="1" dirty="0">
                <a:latin typeface="Courier New" pitchFamily="49" charset="0"/>
              </a:rPr>
              <a:t>in</a:t>
            </a:r>
            <a:r>
              <a:rPr lang="en-US" sz="1600" dirty="0">
                <a:latin typeface="Courier New" pitchFamily="49" charset="0"/>
              </a:rPr>
              <a:t> customers </a:t>
            </a:r>
            <a:r>
              <a:rPr lang="en-US" sz="1600" b="1" dirty="0" err="1">
                <a:latin typeface="Courier New" pitchFamily="49" charset="0"/>
              </a:rPr>
              <a:t>orderby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b="1" dirty="0">
                <a:latin typeface="Courier New" pitchFamily="49" charset="0"/>
              </a:rPr>
              <a:t>,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b="1" dirty="0">
                <a:latin typeface="Courier New" pitchFamily="49" charset="0"/>
              </a:rPr>
              <a:t>select</a:t>
            </a:r>
            <a:r>
              <a:rPr lang="en-US" sz="1600" dirty="0">
                <a:latin typeface="Courier New" pitchFamily="49" charset="0"/>
              </a:rPr>
              <a:t> new {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,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dirty="0">
                <a:latin typeface="Courier New" pitchFamily="49" charset="0"/>
              </a:rPr>
              <a:t> }</a:t>
            </a:r>
          </a:p>
          <a:p>
            <a:pPr>
              <a:buFontTx/>
              <a:buNone/>
            </a:pPr>
            <a:endParaRPr lang="en-US" sz="1600" dirty="0"/>
          </a:p>
          <a:p>
            <a:r>
              <a:rPr lang="en-US" sz="1600" dirty="0"/>
              <a:t>Gets translated to:</a:t>
            </a:r>
          </a:p>
          <a:p>
            <a:endParaRPr lang="en-US" sz="1600" dirty="0"/>
          </a:p>
          <a:p>
            <a:pPr>
              <a:buNone/>
            </a:pPr>
            <a:r>
              <a:rPr lang="en-US" sz="1600" dirty="0"/>
              <a:t>	</a:t>
            </a:r>
            <a:r>
              <a:rPr lang="en-US" sz="1600" dirty="0" err="1">
                <a:latin typeface="Courier New" pitchFamily="49" charset="0"/>
              </a:rPr>
              <a:t>customers</a:t>
            </a:r>
            <a:r>
              <a:rPr lang="en-US" sz="1600" b="1" dirty="0" err="1">
                <a:latin typeface="Courier New" pitchFamily="49" charset="0"/>
              </a:rPr>
              <a:t>.OrderBy</a:t>
            </a:r>
            <a:r>
              <a:rPr lang="en-US" sz="1600" b="1" dirty="0">
                <a:latin typeface="Courier New" pitchFamily="49" charset="0"/>
              </a:rPr>
              <a:t>(</a:t>
            </a:r>
            <a:r>
              <a:rPr lang="en-US" sz="1600" dirty="0">
                <a:latin typeface="Courier New" pitchFamily="49" charset="0"/>
              </a:rPr>
              <a:t>c =&gt;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b="1" dirty="0">
                <a:latin typeface="Courier New" pitchFamily="49" charset="0"/>
              </a:rPr>
              <a:t>).</a:t>
            </a:r>
            <a:r>
              <a:rPr lang="en-US" sz="1600" b="1" dirty="0" err="1">
                <a:latin typeface="Courier New" pitchFamily="49" charset="0"/>
              </a:rPr>
              <a:t>ThenBy</a:t>
            </a:r>
            <a:r>
              <a:rPr lang="en-US" sz="1600" b="1" dirty="0">
                <a:latin typeface="Courier New" pitchFamily="49" charset="0"/>
              </a:rPr>
              <a:t>(</a:t>
            </a:r>
            <a:r>
              <a:rPr lang="en-US" sz="1600" dirty="0">
                <a:latin typeface="Courier New" pitchFamily="49" charset="0"/>
              </a:rPr>
              <a:t>c =&gt;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b="1" dirty="0">
                <a:latin typeface="Courier New" pitchFamily="49" charset="0"/>
              </a:rPr>
              <a:t>).Select(</a:t>
            </a:r>
            <a:r>
              <a:rPr lang="en-US" sz="1600" dirty="0">
                <a:latin typeface="Courier New" pitchFamily="49" charset="0"/>
              </a:rPr>
              <a:t>c =&gt; new</a:t>
            </a:r>
          </a:p>
          <a:p>
            <a:pPr>
              <a:buNone/>
            </a:pPr>
            <a:r>
              <a:rPr lang="en-US" sz="1600" dirty="0">
                <a:latin typeface="Courier New" pitchFamily="49" charset="0"/>
              </a:rPr>
              <a:t>	{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,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dirty="0">
                <a:latin typeface="Courier New" pitchFamily="49" charset="0"/>
              </a:rPr>
              <a:t> }</a:t>
            </a:r>
            <a:r>
              <a:rPr lang="en-US" sz="1600" b="1" dirty="0">
                <a:latin typeface="Courier New" pitchFamily="49" charset="0"/>
              </a:rPr>
              <a:t>)</a:t>
            </a: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600" dirty="0"/>
          </a:p>
          <a:p>
            <a:pPr>
              <a:buFontTx/>
              <a:buNone/>
            </a:pP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494907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Query Expressions – Query Ops (MSDN)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8971642" cy="4860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Zaoblený obdélník 3"/>
          <p:cNvSpPr/>
          <p:nvPr/>
        </p:nvSpPr>
        <p:spPr>
          <a:xfrm>
            <a:off x="5220072" y="4041068"/>
            <a:ext cx="3456384" cy="5040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dirty="0"/>
              <a:t>α</a:t>
            </a:r>
            <a:r>
              <a:rPr lang="en-US" dirty="0"/>
              <a:t> let a = b </a:t>
            </a:r>
            <a:r>
              <a:rPr lang="el-GR" dirty="0"/>
              <a:t>β</a:t>
            </a:r>
            <a:endParaRPr lang="en-US" dirty="0"/>
          </a:p>
        </p:txBody>
      </p:sp>
      <p:sp>
        <p:nvSpPr>
          <p:cNvPr id="6" name="Zaoblený obdélník 5"/>
          <p:cNvSpPr/>
          <p:nvPr/>
        </p:nvSpPr>
        <p:spPr>
          <a:xfrm>
            <a:off x="5220072" y="4869160"/>
            <a:ext cx="3456384" cy="5040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dirty="0"/>
              <a:t>α</a:t>
            </a:r>
            <a:r>
              <a:rPr lang="en-US" dirty="0"/>
              <a:t>.Select(x =&gt; new { x, a = b}).</a:t>
            </a:r>
            <a:r>
              <a:rPr lang="el-GR" dirty="0"/>
              <a:t>β</a:t>
            </a:r>
            <a:endParaRPr lang="en-US" dirty="0"/>
          </a:p>
        </p:txBody>
      </p:sp>
      <p:cxnSp>
        <p:nvCxnSpPr>
          <p:cNvPr id="7" name="Přímá spojnice se šipkou 6"/>
          <p:cNvCxnSpPr>
            <a:stCxn id="4" idx="2"/>
          </p:cNvCxnSpPr>
          <p:nvPr/>
        </p:nvCxnSpPr>
        <p:spPr>
          <a:xfrm>
            <a:off x="6948264" y="4545124"/>
            <a:ext cx="0" cy="3240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6239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836613"/>
          </a:xfrm>
          <a:ln cap="flat" algn="ctr"/>
        </p:spPr>
        <p:txBody>
          <a:bodyPr/>
          <a:lstStyle/>
          <a:p>
            <a:pPr>
              <a:defRPr/>
            </a:pPr>
            <a:r>
              <a:rPr lang="en-US" dirty="0"/>
              <a:t>Query Expressions – </a:t>
            </a:r>
            <a:r>
              <a:rPr lang="en-US" dirty="0" err="1"/>
              <a:t>SelectMany</a:t>
            </a:r>
            <a:endParaRPr lang="cs-CZ" dirty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quarter" idx="13"/>
          </p:nvPr>
        </p:nvSpPr>
        <p:spPr>
          <a:xfrm>
            <a:off x="533400" y="1219200"/>
            <a:ext cx="8359775" cy="5105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1600" dirty="0"/>
              <a:t>Query expression: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600" dirty="0"/>
              <a:t>	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600" dirty="0"/>
              <a:t>	</a:t>
            </a:r>
            <a:r>
              <a:rPr lang="en-US" sz="1600" b="1" dirty="0">
                <a:latin typeface="Courier New" pitchFamily="49" charset="0"/>
              </a:rPr>
              <a:t>from</a:t>
            </a:r>
            <a:r>
              <a:rPr lang="en-US" sz="1600" dirty="0">
                <a:latin typeface="Courier New" pitchFamily="49" charset="0"/>
              </a:rPr>
              <a:t> c </a:t>
            </a:r>
            <a:r>
              <a:rPr lang="en-US" sz="1600" b="1" dirty="0">
                <a:latin typeface="Courier New" pitchFamily="49" charset="0"/>
              </a:rPr>
              <a:t>in</a:t>
            </a:r>
            <a:r>
              <a:rPr lang="en-US" sz="1600" dirty="0">
                <a:latin typeface="Courier New" pitchFamily="49" charset="0"/>
              </a:rPr>
              <a:t> customers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600" dirty="0">
                <a:latin typeface="Courier New" pitchFamily="49" charset="0"/>
              </a:rPr>
              <a:t>	</a:t>
            </a:r>
            <a:r>
              <a:rPr lang="en-US" sz="1600" b="1" dirty="0">
                <a:latin typeface="Courier New" pitchFamily="49" charset="0"/>
              </a:rPr>
              <a:t>where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 == "London"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600" dirty="0">
                <a:latin typeface="Courier New" pitchFamily="49" charset="0"/>
              </a:rPr>
              <a:t>	</a:t>
            </a:r>
            <a:r>
              <a:rPr lang="en-US" sz="1600" b="1" dirty="0">
                <a:latin typeface="Courier New" pitchFamily="49" charset="0"/>
              </a:rPr>
              <a:t>from</a:t>
            </a:r>
            <a:r>
              <a:rPr lang="en-US" sz="1600" dirty="0">
                <a:latin typeface="Courier New" pitchFamily="49" charset="0"/>
              </a:rPr>
              <a:t> o </a:t>
            </a:r>
            <a:r>
              <a:rPr lang="en-US" sz="1600" b="1" dirty="0">
                <a:latin typeface="Courier New" pitchFamily="49" charset="0"/>
              </a:rPr>
              <a:t>in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c.Orders</a:t>
            </a:r>
            <a:endParaRPr lang="en-US" sz="1600" dirty="0">
              <a:latin typeface="Courier New" pitchFamily="49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1600" dirty="0">
                <a:latin typeface="Courier New" pitchFamily="49" charset="0"/>
              </a:rPr>
              <a:t>	</a:t>
            </a:r>
            <a:r>
              <a:rPr lang="en-US" sz="1600" b="1" dirty="0">
                <a:latin typeface="Courier New" pitchFamily="49" charset="0"/>
              </a:rPr>
              <a:t>where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o.OrderDate.Year</a:t>
            </a:r>
            <a:r>
              <a:rPr lang="en-US" sz="1600" dirty="0">
                <a:latin typeface="Courier New" pitchFamily="49" charset="0"/>
              </a:rPr>
              <a:t> == 2005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600" dirty="0">
                <a:latin typeface="Courier New" pitchFamily="49" charset="0"/>
              </a:rPr>
              <a:t>	</a:t>
            </a:r>
            <a:r>
              <a:rPr lang="en-US" sz="1600" b="1" dirty="0">
                <a:latin typeface="Courier New" pitchFamily="49" charset="0"/>
              </a:rPr>
              <a:t>select</a:t>
            </a:r>
            <a:r>
              <a:rPr lang="en-US" sz="1600" dirty="0">
                <a:latin typeface="Courier New" pitchFamily="49" charset="0"/>
              </a:rPr>
              <a:t> new {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dirty="0">
                <a:latin typeface="Courier New" pitchFamily="49" charset="0"/>
              </a:rPr>
              <a:t>, </a:t>
            </a:r>
            <a:r>
              <a:rPr lang="en-US" sz="1600" dirty="0" err="1">
                <a:latin typeface="Courier New" pitchFamily="49" charset="0"/>
              </a:rPr>
              <a:t>o.OrderID</a:t>
            </a:r>
            <a:r>
              <a:rPr lang="en-US" sz="1600" dirty="0">
                <a:latin typeface="Courier New" pitchFamily="49" charset="0"/>
              </a:rPr>
              <a:t>, </a:t>
            </a:r>
            <a:r>
              <a:rPr lang="en-US" sz="1600" dirty="0" err="1">
                <a:latin typeface="Courier New" pitchFamily="49" charset="0"/>
              </a:rPr>
              <a:t>o.Total</a:t>
            </a:r>
            <a:r>
              <a:rPr lang="en-US" sz="1600" dirty="0">
                <a:latin typeface="Courier New" pitchFamily="49" charset="0"/>
              </a:rPr>
              <a:t> }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600" dirty="0"/>
          </a:p>
          <a:p>
            <a:pPr>
              <a:lnSpc>
                <a:spcPct val="90000"/>
              </a:lnSpc>
            </a:pPr>
            <a:r>
              <a:rPr lang="en-US" sz="1600" dirty="0"/>
              <a:t>Gets translated to:</a:t>
            </a:r>
          </a:p>
          <a:p>
            <a:pPr>
              <a:lnSpc>
                <a:spcPct val="90000"/>
              </a:lnSpc>
            </a:pPr>
            <a:endParaRPr lang="en-US" sz="16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1600" dirty="0"/>
              <a:t>	</a:t>
            </a:r>
            <a:r>
              <a:rPr lang="en-US" sz="1600" dirty="0" err="1">
                <a:latin typeface="Courier New" pitchFamily="49" charset="0"/>
              </a:rPr>
              <a:t>customers</a:t>
            </a:r>
            <a:r>
              <a:rPr lang="en-US" sz="1600" b="1" dirty="0" err="1">
                <a:latin typeface="Courier New" pitchFamily="49" charset="0"/>
              </a:rPr>
              <a:t>.Where</a:t>
            </a:r>
            <a:r>
              <a:rPr lang="en-US" sz="1600" b="1" dirty="0">
                <a:latin typeface="Courier New" pitchFamily="49" charset="0"/>
              </a:rPr>
              <a:t>(</a:t>
            </a:r>
            <a:r>
              <a:rPr lang="en-US" sz="1600" dirty="0">
                <a:latin typeface="Courier New" pitchFamily="49" charset="0"/>
              </a:rPr>
              <a:t>c =&gt;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 == "London"</a:t>
            </a:r>
            <a:r>
              <a:rPr lang="en-US" sz="1600" b="1" dirty="0">
                <a:latin typeface="Courier New" pitchFamily="49" charset="0"/>
              </a:rPr>
              <a:t>).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600" dirty="0">
                <a:latin typeface="Courier New" pitchFamily="49" charset="0"/>
              </a:rPr>
              <a:t>	</a:t>
            </a:r>
            <a:r>
              <a:rPr lang="en-US" sz="1600" b="1" dirty="0" err="1">
                <a:latin typeface="Courier New" pitchFamily="49" charset="0"/>
              </a:rPr>
              <a:t>SelectMany</a:t>
            </a:r>
            <a:r>
              <a:rPr lang="en-US" sz="1600" b="1" dirty="0">
                <a:latin typeface="Courier New" pitchFamily="49" charset="0"/>
              </a:rPr>
              <a:t>(</a:t>
            </a:r>
            <a:r>
              <a:rPr lang="en-US" sz="1600" dirty="0">
                <a:latin typeface="Courier New" pitchFamily="49" charset="0"/>
              </a:rPr>
              <a:t>c =&gt;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600" dirty="0">
                <a:latin typeface="Courier New" pitchFamily="49" charset="0"/>
              </a:rPr>
              <a:t>		</a:t>
            </a:r>
            <a:r>
              <a:rPr lang="en-US" sz="1600" dirty="0" err="1">
                <a:latin typeface="Courier New" pitchFamily="49" charset="0"/>
              </a:rPr>
              <a:t>c.Orders</a:t>
            </a:r>
            <a:r>
              <a:rPr lang="en-US" sz="1600" b="1" dirty="0">
                <a:latin typeface="Courier New" pitchFamily="49" charset="0"/>
              </a:rPr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600" dirty="0">
                <a:latin typeface="Courier New" pitchFamily="49" charset="0"/>
              </a:rPr>
              <a:t>		</a:t>
            </a:r>
            <a:r>
              <a:rPr lang="en-US" sz="1600" b="1" dirty="0">
                <a:latin typeface="Courier New" pitchFamily="49" charset="0"/>
              </a:rPr>
              <a:t>Where(</a:t>
            </a:r>
            <a:r>
              <a:rPr lang="en-US" sz="1600" dirty="0">
                <a:latin typeface="Courier New" pitchFamily="49" charset="0"/>
              </a:rPr>
              <a:t>o =&gt; </a:t>
            </a:r>
            <a:r>
              <a:rPr lang="en-US" sz="1600" dirty="0" err="1">
                <a:latin typeface="Courier New" pitchFamily="49" charset="0"/>
              </a:rPr>
              <a:t>o.OrderDate.Year</a:t>
            </a:r>
            <a:r>
              <a:rPr lang="en-US" sz="1600" dirty="0">
                <a:latin typeface="Courier New" pitchFamily="49" charset="0"/>
              </a:rPr>
              <a:t> == 2005</a:t>
            </a:r>
            <a:r>
              <a:rPr lang="en-US" sz="1600" b="1" dirty="0">
                <a:latin typeface="Courier New" pitchFamily="49" charset="0"/>
              </a:rPr>
              <a:t>).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600" dirty="0">
                <a:latin typeface="Courier New" pitchFamily="49" charset="0"/>
              </a:rPr>
              <a:t>		</a:t>
            </a:r>
            <a:r>
              <a:rPr lang="en-US" sz="1600" b="1" dirty="0">
                <a:latin typeface="Courier New" pitchFamily="49" charset="0"/>
              </a:rPr>
              <a:t>Select(</a:t>
            </a:r>
            <a:r>
              <a:rPr lang="en-US" sz="1600" dirty="0">
                <a:latin typeface="Courier New" pitchFamily="49" charset="0"/>
              </a:rPr>
              <a:t>o =&gt; new 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600" dirty="0">
                <a:latin typeface="Courier New" pitchFamily="49" charset="0"/>
              </a:rPr>
              <a:t>			Name =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dirty="0">
                <a:latin typeface="Courier New" pitchFamily="49" charset="0"/>
              </a:rPr>
              <a:t>, </a:t>
            </a:r>
            <a:r>
              <a:rPr lang="en-US" sz="1600" dirty="0" err="1">
                <a:latin typeface="Courier New" pitchFamily="49" charset="0"/>
              </a:rPr>
              <a:t>OrderID</a:t>
            </a:r>
            <a:r>
              <a:rPr lang="en-US" sz="1600" dirty="0">
                <a:latin typeface="Courier New" pitchFamily="49" charset="0"/>
              </a:rPr>
              <a:t> = </a:t>
            </a:r>
            <a:r>
              <a:rPr lang="en-US" sz="1600" dirty="0" err="1">
                <a:latin typeface="Courier New" pitchFamily="49" charset="0"/>
              </a:rPr>
              <a:t>o.OrderID</a:t>
            </a:r>
            <a:r>
              <a:rPr lang="en-US" sz="1600" dirty="0">
                <a:latin typeface="Courier New" pitchFamily="49" charset="0"/>
              </a:rPr>
              <a:t>, Total = </a:t>
            </a:r>
            <a:r>
              <a:rPr lang="en-US" sz="1600" dirty="0" err="1">
                <a:latin typeface="Courier New" pitchFamily="49" charset="0"/>
              </a:rPr>
              <a:t>o.Total</a:t>
            </a:r>
            <a:r>
              <a:rPr lang="en-US" sz="1600" dirty="0">
                <a:latin typeface="Courier New" pitchFamily="49" charset="0"/>
              </a:rPr>
              <a:t> 	}</a:t>
            </a:r>
            <a:r>
              <a:rPr lang="en-US" sz="1600" b="1" dirty="0">
                <a:latin typeface="Courier New" pitchFamily="49" charset="0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600" dirty="0">
                <a:latin typeface="Courier New" pitchFamily="49" charset="0"/>
              </a:rPr>
              <a:t>	</a:t>
            </a:r>
            <a:r>
              <a:rPr lang="en-US" sz="1600" b="1" dirty="0">
                <a:latin typeface="Courier New" pitchFamily="49" charset="0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sz="1600" dirty="0"/>
          </a:p>
          <a:p>
            <a:pPr>
              <a:lnSpc>
                <a:spcPct val="90000"/>
              </a:lnSpc>
              <a:buFontTx/>
              <a:buNone/>
            </a:pP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540801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Query Expressions – Query Ops (MSDN)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8971642" cy="4860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Zaoblený obdélník 3"/>
          <p:cNvSpPr/>
          <p:nvPr/>
        </p:nvSpPr>
        <p:spPr>
          <a:xfrm>
            <a:off x="5220072" y="4041068"/>
            <a:ext cx="3456384" cy="5040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dirty="0"/>
              <a:t>α</a:t>
            </a:r>
            <a:r>
              <a:rPr lang="en-US" dirty="0"/>
              <a:t> let a = b </a:t>
            </a:r>
            <a:r>
              <a:rPr lang="el-GR" dirty="0"/>
              <a:t>β</a:t>
            </a:r>
            <a:endParaRPr lang="en-US" dirty="0"/>
          </a:p>
        </p:txBody>
      </p:sp>
      <p:sp>
        <p:nvSpPr>
          <p:cNvPr id="6" name="Zaoblený obdélník 5"/>
          <p:cNvSpPr/>
          <p:nvPr/>
        </p:nvSpPr>
        <p:spPr>
          <a:xfrm>
            <a:off x="5220072" y="4869160"/>
            <a:ext cx="3456384" cy="5040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dirty="0"/>
              <a:t>α</a:t>
            </a:r>
            <a:r>
              <a:rPr lang="en-US" dirty="0"/>
              <a:t>.Select(x =&gt; new { x, a = b}).</a:t>
            </a:r>
            <a:r>
              <a:rPr lang="el-GR" dirty="0"/>
              <a:t>β</a:t>
            </a:r>
            <a:endParaRPr lang="en-US" dirty="0"/>
          </a:p>
        </p:txBody>
      </p:sp>
      <p:cxnSp>
        <p:nvCxnSpPr>
          <p:cNvPr id="7" name="Přímá spojnice se šipkou 6"/>
          <p:cNvCxnSpPr>
            <a:stCxn id="4" idx="2"/>
          </p:cNvCxnSpPr>
          <p:nvPr/>
        </p:nvCxnSpPr>
        <p:spPr>
          <a:xfrm>
            <a:off x="6948264" y="4545124"/>
            <a:ext cx="0" cy="3240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51734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Filtering (MSDN)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78"/>
          <a:stretch/>
        </p:blipFill>
        <p:spPr bwMode="auto">
          <a:xfrm>
            <a:off x="1355992" y="1313951"/>
            <a:ext cx="6816408" cy="3339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77685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Sorting (MSDN)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42"/>
          <a:stretch/>
        </p:blipFill>
        <p:spPr bwMode="auto">
          <a:xfrm>
            <a:off x="1331640" y="1159378"/>
            <a:ext cx="6664771" cy="4645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34734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Inner Join + Grouping (MSDN)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70"/>
          <a:stretch/>
        </p:blipFill>
        <p:spPr bwMode="auto">
          <a:xfrm>
            <a:off x="1547664" y="1124744"/>
            <a:ext cx="719817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83"/>
          <a:stretch/>
        </p:blipFill>
        <p:spPr bwMode="auto">
          <a:xfrm>
            <a:off x="128018" y="3717032"/>
            <a:ext cx="7177657" cy="2431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77919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Ops (MSDN)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72"/>
          <a:stretch/>
        </p:blipFill>
        <p:spPr bwMode="auto">
          <a:xfrm>
            <a:off x="1002482" y="980728"/>
            <a:ext cx="7360096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bdélník 2"/>
          <p:cNvSpPr/>
          <p:nvPr/>
        </p:nvSpPr>
        <p:spPr>
          <a:xfrm>
            <a:off x="1002482" y="5467350"/>
            <a:ext cx="6305822" cy="9859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Zip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625" y="5537782"/>
            <a:ext cx="2859908" cy="822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5652120" y="5467350"/>
            <a:ext cx="1656184" cy="9859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zip operation defined by passed delegate</a:t>
            </a:r>
          </a:p>
        </p:txBody>
      </p:sp>
    </p:spTree>
    <p:extLst>
      <p:ext uri="{BB962C8B-B14F-4D97-AF65-F5344CB8AC3E}">
        <p14:creationId xmlns:p14="http://schemas.microsoft.com/office/powerpoint/2010/main" val="3289510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E96D9A7-09E8-4D81-89DF-C596E7DA8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From</a:t>
            </a:r>
            <a:r>
              <a:rPr lang="cs-CZ" dirty="0"/>
              <a:t> </a:t>
            </a:r>
            <a:r>
              <a:rPr lang="cs-CZ" dirty="0" err="1"/>
              <a:t>Lecture</a:t>
            </a:r>
            <a:endParaRPr lang="cs-CZ" dirty="0"/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F3B6F7EF-0FA2-4BDE-BFD1-744A54C17D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42432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Concat</a:t>
            </a:r>
            <a:r>
              <a:rPr lang="en-US" dirty="0"/>
              <a:t> (MSDN)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9997"/>
          <a:stretch/>
        </p:blipFill>
        <p:spPr bwMode="auto">
          <a:xfrm>
            <a:off x="1115616" y="1700808"/>
            <a:ext cx="7141021" cy="2500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45082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Aggregate Functions (MSDN)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51"/>
          <a:stretch/>
        </p:blipFill>
        <p:spPr bwMode="auto">
          <a:xfrm>
            <a:off x="535062" y="980728"/>
            <a:ext cx="6341194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1056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Partitioning (MSDN)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6"/>
          <a:stretch/>
        </p:blipFill>
        <p:spPr bwMode="auto">
          <a:xfrm>
            <a:off x="521121" y="980728"/>
            <a:ext cx="6643167" cy="562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ál 2"/>
          <p:cNvSpPr/>
          <p:nvPr/>
        </p:nvSpPr>
        <p:spPr>
          <a:xfrm>
            <a:off x="3131840" y="4509120"/>
            <a:ext cx="720080" cy="225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ál 4"/>
          <p:cNvSpPr/>
          <p:nvPr/>
        </p:nvSpPr>
        <p:spPr>
          <a:xfrm>
            <a:off x="3203848" y="5977855"/>
            <a:ext cx="720080" cy="225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aoblený obdélník 3"/>
          <p:cNvSpPr/>
          <p:nvPr/>
        </p:nvSpPr>
        <p:spPr>
          <a:xfrm>
            <a:off x="6588224" y="4588557"/>
            <a:ext cx="2304256" cy="36004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.</a:t>
            </a:r>
            <a:r>
              <a:rPr lang="en-US" sz="1400" dirty="0" err="1"/>
              <a:t>SkipWhile</a:t>
            </a:r>
            <a:r>
              <a:rPr lang="en-US" sz="1400" dirty="0"/>
              <a:t>(x =&gt; x &lt; 3)</a:t>
            </a:r>
          </a:p>
        </p:txBody>
      </p:sp>
    </p:spTree>
    <p:extLst>
      <p:ext uri="{BB962C8B-B14F-4D97-AF65-F5344CB8AC3E}">
        <p14:creationId xmlns:p14="http://schemas.microsoft.com/office/powerpoint/2010/main" val="12282822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Ops (MSDN)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87"/>
          <a:stretch/>
        </p:blipFill>
        <p:spPr bwMode="auto">
          <a:xfrm>
            <a:off x="467544" y="980728"/>
            <a:ext cx="5942781" cy="519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Přímá spojnice 3"/>
          <p:cNvCxnSpPr/>
          <p:nvPr/>
        </p:nvCxnSpPr>
        <p:spPr>
          <a:xfrm>
            <a:off x="2463924" y="3308226"/>
            <a:ext cx="936104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Přímá spojnice 5"/>
          <p:cNvCxnSpPr/>
          <p:nvPr/>
        </p:nvCxnSpPr>
        <p:spPr>
          <a:xfrm>
            <a:off x="2445668" y="5366767"/>
            <a:ext cx="1002779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Zaoblený obdélník 7"/>
          <p:cNvSpPr/>
          <p:nvPr/>
        </p:nvSpPr>
        <p:spPr>
          <a:xfrm>
            <a:off x="6603193" y="3193045"/>
            <a:ext cx="2304256" cy="36004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First = ignore rest</a:t>
            </a:r>
          </a:p>
        </p:txBody>
      </p:sp>
      <p:sp>
        <p:nvSpPr>
          <p:cNvPr id="9" name="Zaoblený obdélník 8"/>
          <p:cNvSpPr/>
          <p:nvPr/>
        </p:nvSpPr>
        <p:spPr>
          <a:xfrm>
            <a:off x="4572000" y="5445224"/>
            <a:ext cx="4263008" cy="36004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Single = check single only, if not → error (exception)</a:t>
            </a:r>
          </a:p>
        </p:txBody>
      </p:sp>
    </p:spTree>
    <p:extLst>
      <p:ext uri="{BB962C8B-B14F-4D97-AF65-F5344CB8AC3E}">
        <p14:creationId xmlns:p14="http://schemas.microsoft.com/office/powerpoint/2010/main" val="15056205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 Conditions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3"/>
          </p:nvPr>
        </p:nvSpPr>
        <p:spPr>
          <a:xfrm>
            <a:off x="179512" y="1052736"/>
            <a:ext cx="8496944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public static bool </a:t>
            </a:r>
            <a:r>
              <a:rPr lang="en-US" sz="1400" b="1" dirty="0">
                <a:latin typeface="Consolas" panose="020B0609020204030204" pitchFamily="49" charset="0"/>
                <a:cs typeface="Consolas" panose="020B0609020204030204" pitchFamily="49" charset="0"/>
              </a:rPr>
              <a:t>All&lt;</a:t>
            </a:r>
            <a:r>
              <a:rPr lang="en-US" sz="14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TSource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&gt;(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this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IEnumerable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TSource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 source, </a:t>
            </a:r>
            <a:r>
              <a:rPr lang="en-US" sz="1400" i="1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US" sz="1400" i="1" dirty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400" i="1" dirty="0" err="1">
                <a:latin typeface="Consolas" panose="020B0609020204030204" pitchFamily="49" charset="0"/>
                <a:cs typeface="Consolas" panose="020B0609020204030204" pitchFamily="49" charset="0"/>
              </a:rPr>
              <a:t>TSource</a:t>
            </a:r>
            <a:r>
              <a:rPr lang="en-US" sz="1400" i="1" dirty="0">
                <a:latin typeface="Consolas" panose="020B0609020204030204" pitchFamily="49" charset="0"/>
                <a:cs typeface="Consolas" panose="020B0609020204030204" pitchFamily="49" charset="0"/>
              </a:rPr>
              <a:t>, bool&gt; predicate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public static bool </a:t>
            </a:r>
            <a:r>
              <a:rPr lang="en-US" sz="1400" b="1" dirty="0">
                <a:latin typeface="Consolas" panose="020B0609020204030204" pitchFamily="49" charset="0"/>
                <a:cs typeface="Consolas" panose="020B0609020204030204" pitchFamily="49" charset="0"/>
              </a:rPr>
              <a:t>Any&lt;</a:t>
            </a:r>
            <a:r>
              <a:rPr lang="en-US" sz="14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TSource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&gt;(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this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IEnumerable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TSource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 source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public static bool </a:t>
            </a:r>
            <a:r>
              <a:rPr lang="en-US" sz="1400" b="1" dirty="0">
                <a:latin typeface="Consolas" panose="020B0609020204030204" pitchFamily="49" charset="0"/>
                <a:cs typeface="Consolas" panose="020B0609020204030204" pitchFamily="49" charset="0"/>
              </a:rPr>
              <a:t>Any&lt;</a:t>
            </a:r>
            <a:r>
              <a:rPr lang="en-US" sz="14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TSource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&gt;(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this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IEnumerable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TSource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 source, </a:t>
            </a:r>
            <a:r>
              <a:rPr lang="en-US" sz="1400" i="1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US" sz="1400" i="1" dirty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400" i="1" dirty="0" err="1">
                <a:latin typeface="Consolas" panose="020B0609020204030204" pitchFamily="49" charset="0"/>
                <a:cs typeface="Consolas" panose="020B0609020204030204" pitchFamily="49" charset="0"/>
              </a:rPr>
              <a:t>TSource</a:t>
            </a:r>
            <a:r>
              <a:rPr lang="en-US" sz="1400" i="1" dirty="0">
                <a:latin typeface="Consolas" panose="020B0609020204030204" pitchFamily="49" charset="0"/>
                <a:cs typeface="Consolas" panose="020B0609020204030204" pitchFamily="49" charset="0"/>
              </a:rPr>
              <a:t>, bool&gt; predicate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public static bool </a:t>
            </a:r>
            <a:r>
              <a:rPr lang="en-US" sz="1400" b="1" dirty="0">
                <a:latin typeface="Consolas" panose="020B0609020204030204" pitchFamily="49" charset="0"/>
                <a:cs typeface="Consolas" panose="020B0609020204030204" pitchFamily="49" charset="0"/>
              </a:rPr>
              <a:t>Contains&lt;</a:t>
            </a:r>
            <a:r>
              <a:rPr lang="en-US" sz="14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TSource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&gt;(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this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IEnumerable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TSource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 source,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TSource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value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public static bool </a:t>
            </a:r>
            <a:r>
              <a:rPr lang="en-US" sz="14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SequenceEqual</a:t>
            </a:r>
            <a:r>
              <a:rPr lang="en-US" sz="1400" b="1" dirty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4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TSource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&gt;(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this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IEnumerable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TSource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 first,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IEnumerable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TSource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 second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endParaRPr lang="cs-CZ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0352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Conversions (MSDN)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81"/>
          <a:stretch/>
        </p:blipFill>
        <p:spPr bwMode="auto">
          <a:xfrm>
            <a:off x="107504" y="980728"/>
            <a:ext cx="5811713" cy="528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56" y="6093296"/>
            <a:ext cx="64008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51105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Conversions (MSDN)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81"/>
          <a:stretch/>
        </p:blipFill>
        <p:spPr bwMode="auto">
          <a:xfrm>
            <a:off x="107504" y="980728"/>
            <a:ext cx="5811713" cy="528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aoblený obdélník 2"/>
          <p:cNvSpPr/>
          <p:nvPr/>
        </p:nvSpPr>
        <p:spPr>
          <a:xfrm>
            <a:off x="5004048" y="2276872"/>
            <a:ext cx="4053482" cy="3672408"/>
          </a:xfrm>
          <a:prstGeom prst="roundRect">
            <a:avLst>
              <a:gd name="adj" fmla="val 3689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/>
              <a:t>+ the rare </a:t>
            </a:r>
            <a:r>
              <a:rPr lang="en-US" b="1" dirty="0"/>
              <a:t>magic</a:t>
            </a:r>
            <a:r>
              <a:rPr lang="en-US" dirty="0"/>
              <a:t>:</a:t>
            </a:r>
          </a:p>
          <a:p>
            <a:pPr algn="ctr"/>
            <a:r>
              <a:rPr lang="en-US" dirty="0"/>
              <a:t>(let’s ignore </a:t>
            </a:r>
            <a:r>
              <a:rPr lang="en-US"/>
              <a:t>these for now)</a:t>
            </a:r>
            <a:endParaRPr lang="en-US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540" y="2951981"/>
            <a:ext cx="33909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746" y="4090764"/>
            <a:ext cx="301942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56" y="6093296"/>
            <a:ext cx="64008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7762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836613"/>
          </a:xfrm>
          <a:ln cap="flat" algn="ctr"/>
        </p:spPr>
        <p:txBody>
          <a:bodyPr/>
          <a:lstStyle/>
          <a:p>
            <a:pPr>
              <a:defRPr/>
            </a:pPr>
            <a:r>
              <a:rPr lang="en-US"/>
              <a:t>Query Expressions – Examples</a:t>
            </a:r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quarter" idx="13"/>
          </p:nvPr>
        </p:nvSpPr>
        <p:spPr>
          <a:xfrm>
            <a:off x="468313" y="1341438"/>
            <a:ext cx="8207375" cy="5040312"/>
          </a:xfrm>
        </p:spPr>
        <p:txBody>
          <a:bodyPr/>
          <a:lstStyle/>
          <a:p>
            <a:r>
              <a:rPr lang="en-US" sz="1600" dirty="0"/>
              <a:t>Query expression:</a:t>
            </a:r>
          </a:p>
          <a:p>
            <a:pPr>
              <a:buFontTx/>
              <a:buNone/>
            </a:pPr>
            <a:r>
              <a:rPr lang="en-US" sz="1600" dirty="0"/>
              <a:t>	</a:t>
            </a:r>
          </a:p>
          <a:p>
            <a:pPr>
              <a:buFontTx/>
              <a:buNone/>
            </a:pPr>
            <a:r>
              <a:rPr lang="en-US" sz="1600" dirty="0"/>
              <a:t>	</a:t>
            </a:r>
            <a:r>
              <a:rPr lang="en-US" sz="1600" b="1" dirty="0">
                <a:latin typeface="Courier New" pitchFamily="49" charset="0"/>
              </a:rPr>
              <a:t>from</a:t>
            </a:r>
            <a:r>
              <a:rPr lang="en-US" sz="1600" dirty="0">
                <a:latin typeface="Courier New" pitchFamily="49" charset="0"/>
              </a:rPr>
              <a:t> c </a:t>
            </a:r>
            <a:r>
              <a:rPr lang="en-US" sz="1600" b="1" dirty="0">
                <a:latin typeface="Courier New" pitchFamily="49" charset="0"/>
              </a:rPr>
              <a:t>in</a:t>
            </a:r>
            <a:r>
              <a:rPr lang="en-US" sz="1600" dirty="0">
                <a:latin typeface="Courier New" pitchFamily="49" charset="0"/>
              </a:rPr>
              <a:t> customers </a:t>
            </a:r>
            <a:r>
              <a:rPr lang="en-US" sz="1600" b="1" dirty="0">
                <a:latin typeface="Courier New" pitchFamily="49" charset="0"/>
              </a:rPr>
              <a:t>where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 == "London“ </a:t>
            </a:r>
            <a:r>
              <a:rPr lang="en-US" sz="1600" b="1" dirty="0">
                <a:latin typeface="Courier New" pitchFamily="49" charset="0"/>
              </a:rPr>
              <a:t>select</a:t>
            </a:r>
            <a:r>
              <a:rPr lang="en-US" sz="1600" dirty="0">
                <a:latin typeface="Courier New" pitchFamily="49" charset="0"/>
              </a:rPr>
              <a:t> c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r>
              <a:rPr lang="en-US" sz="1600" dirty="0"/>
              <a:t>Gets translated to:</a:t>
            </a:r>
          </a:p>
          <a:p>
            <a:endParaRPr lang="en-US" sz="1600" dirty="0"/>
          </a:p>
          <a:p>
            <a:pPr>
              <a:buFontTx/>
              <a:buNone/>
            </a:pPr>
            <a:r>
              <a:rPr lang="en-US" sz="1600" dirty="0"/>
              <a:t>	</a:t>
            </a:r>
            <a:r>
              <a:rPr lang="en-US" sz="1600" dirty="0" err="1">
                <a:latin typeface="Courier New" pitchFamily="49" charset="0"/>
              </a:rPr>
              <a:t>customers</a:t>
            </a:r>
            <a:r>
              <a:rPr lang="en-US" sz="1600" b="1" dirty="0" err="1">
                <a:latin typeface="Courier New" pitchFamily="49" charset="0"/>
              </a:rPr>
              <a:t>.Where</a:t>
            </a:r>
            <a:r>
              <a:rPr lang="en-US" sz="1600" b="1" dirty="0">
                <a:latin typeface="Courier New" pitchFamily="49" charset="0"/>
              </a:rPr>
              <a:t>(</a:t>
            </a:r>
            <a:r>
              <a:rPr lang="en-US" sz="1600" dirty="0">
                <a:latin typeface="Courier New" pitchFamily="49" charset="0"/>
              </a:rPr>
              <a:t>c =&gt;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 == "London"</a:t>
            </a:r>
            <a:r>
              <a:rPr lang="en-US" sz="1600" b="1" dirty="0">
                <a:latin typeface="Courier New" pitchFamily="49" charset="0"/>
              </a:rPr>
              <a:t>)</a:t>
            </a:r>
            <a:endParaRPr lang="cs-CZ" sz="1600" b="1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560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836613"/>
          </a:xfrm>
          <a:ln cap="flat" algn="ctr"/>
        </p:spPr>
        <p:txBody>
          <a:bodyPr/>
          <a:lstStyle/>
          <a:p>
            <a:pPr>
              <a:defRPr/>
            </a:pPr>
            <a:r>
              <a:rPr lang="en-US"/>
              <a:t>Query Expressions – Examples</a:t>
            </a:r>
            <a:endParaRPr lang="cs-CZ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quarter" idx="13"/>
          </p:nvPr>
        </p:nvSpPr>
        <p:spPr>
          <a:xfrm>
            <a:off x="468313" y="1341438"/>
            <a:ext cx="8207375" cy="5040312"/>
          </a:xfrm>
        </p:spPr>
        <p:txBody>
          <a:bodyPr/>
          <a:lstStyle/>
          <a:p>
            <a:r>
              <a:rPr lang="en-US" sz="1600" dirty="0"/>
              <a:t>Query expression:</a:t>
            </a:r>
          </a:p>
          <a:p>
            <a:pPr>
              <a:buFontTx/>
              <a:buNone/>
            </a:pPr>
            <a:r>
              <a:rPr lang="en-US" sz="1600" dirty="0"/>
              <a:t>	</a:t>
            </a:r>
          </a:p>
          <a:p>
            <a:pPr>
              <a:buFontTx/>
              <a:buNone/>
            </a:pPr>
            <a:r>
              <a:rPr lang="en-US" sz="1600" dirty="0"/>
              <a:t>	</a:t>
            </a:r>
            <a:r>
              <a:rPr lang="en-US" sz="1600" b="1" dirty="0">
                <a:latin typeface="Courier New" pitchFamily="49" charset="0"/>
              </a:rPr>
              <a:t>from</a:t>
            </a:r>
            <a:r>
              <a:rPr lang="en-US" sz="1600" dirty="0">
                <a:latin typeface="Courier New" pitchFamily="49" charset="0"/>
              </a:rPr>
              <a:t> c </a:t>
            </a:r>
            <a:r>
              <a:rPr lang="en-US" sz="1600" b="1" dirty="0">
                <a:latin typeface="Courier New" pitchFamily="49" charset="0"/>
              </a:rPr>
              <a:t>in</a:t>
            </a:r>
            <a:r>
              <a:rPr lang="en-US" sz="1600" dirty="0">
                <a:latin typeface="Courier New" pitchFamily="49" charset="0"/>
              </a:rPr>
              <a:t> customers </a:t>
            </a:r>
            <a:r>
              <a:rPr lang="en-US" sz="1600" b="1" dirty="0">
                <a:latin typeface="Courier New" pitchFamily="49" charset="0"/>
              </a:rPr>
              <a:t>where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 == "London" </a:t>
            </a:r>
            <a:r>
              <a:rPr lang="en-US" sz="1600" b="1" dirty="0">
                <a:latin typeface="Courier New" pitchFamily="49" charset="0"/>
              </a:rPr>
              <a:t>select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c.Name</a:t>
            </a: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600" dirty="0"/>
          </a:p>
          <a:p>
            <a:r>
              <a:rPr lang="en-US" sz="1600" dirty="0"/>
              <a:t>Gets translated to:</a:t>
            </a:r>
          </a:p>
          <a:p>
            <a:endParaRPr lang="en-US" sz="1600" dirty="0"/>
          </a:p>
          <a:p>
            <a:pPr>
              <a:buFontTx/>
              <a:buNone/>
            </a:pPr>
            <a:r>
              <a:rPr lang="en-US" sz="1600" dirty="0"/>
              <a:t>	</a:t>
            </a:r>
            <a:r>
              <a:rPr lang="en-US" sz="1600" dirty="0" err="1">
                <a:latin typeface="Courier New" pitchFamily="49" charset="0"/>
              </a:rPr>
              <a:t>customers</a:t>
            </a:r>
            <a:r>
              <a:rPr lang="en-US" sz="1600" b="1" dirty="0" err="1">
                <a:latin typeface="Courier New" pitchFamily="49" charset="0"/>
              </a:rPr>
              <a:t>.Where</a:t>
            </a:r>
            <a:r>
              <a:rPr lang="en-US" sz="1600" b="1" dirty="0">
                <a:latin typeface="Courier New" pitchFamily="49" charset="0"/>
              </a:rPr>
              <a:t>(</a:t>
            </a:r>
            <a:r>
              <a:rPr lang="en-US" sz="1600" dirty="0">
                <a:latin typeface="Courier New" pitchFamily="49" charset="0"/>
              </a:rPr>
              <a:t>c =&gt;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 == "London"</a:t>
            </a:r>
            <a:r>
              <a:rPr lang="en-US" sz="1600" b="1" dirty="0">
                <a:latin typeface="Courier New" pitchFamily="49" charset="0"/>
              </a:rPr>
              <a:t>).Select(</a:t>
            </a:r>
            <a:r>
              <a:rPr lang="en-US" sz="1600" dirty="0">
                <a:latin typeface="Courier New" pitchFamily="49" charset="0"/>
              </a:rPr>
              <a:t>c =&gt;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b="1" dirty="0">
                <a:latin typeface="Courier New" pitchFamily="49" charset="0"/>
              </a:rPr>
              <a:t>)</a:t>
            </a:r>
            <a:r>
              <a:rPr lang="cs-CZ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17692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836613"/>
          </a:xfrm>
          <a:ln cap="flat" algn="ctr"/>
        </p:spPr>
        <p:txBody>
          <a:bodyPr/>
          <a:lstStyle/>
          <a:p>
            <a:pPr>
              <a:defRPr/>
            </a:pPr>
            <a:r>
              <a:rPr lang="en-US"/>
              <a:t>Query Expressions – Examples</a:t>
            </a:r>
            <a:endParaRPr lang="cs-CZ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quarter" idx="13"/>
          </p:nvPr>
        </p:nvSpPr>
        <p:spPr>
          <a:xfrm>
            <a:off x="0" y="1219200"/>
            <a:ext cx="8820150" cy="5105400"/>
          </a:xfrm>
        </p:spPr>
        <p:txBody>
          <a:bodyPr/>
          <a:lstStyle/>
          <a:p>
            <a:r>
              <a:rPr lang="en-US" sz="1600" dirty="0"/>
              <a:t>Query expression:</a:t>
            </a:r>
          </a:p>
          <a:p>
            <a:pPr>
              <a:buFontTx/>
              <a:buNone/>
            </a:pPr>
            <a:r>
              <a:rPr lang="en-US" sz="1600" dirty="0"/>
              <a:t>	</a:t>
            </a:r>
          </a:p>
          <a:p>
            <a:pPr>
              <a:buFontTx/>
              <a:buNone/>
            </a:pPr>
            <a:r>
              <a:rPr lang="en-US" sz="1600" dirty="0"/>
              <a:t>	</a:t>
            </a:r>
            <a:r>
              <a:rPr lang="en-US" sz="1600" b="1" dirty="0">
                <a:latin typeface="Courier New" pitchFamily="49" charset="0"/>
              </a:rPr>
              <a:t>from</a:t>
            </a:r>
            <a:r>
              <a:rPr lang="en-US" sz="1600" dirty="0">
                <a:latin typeface="Courier New" pitchFamily="49" charset="0"/>
              </a:rPr>
              <a:t> c </a:t>
            </a:r>
            <a:r>
              <a:rPr lang="en-US" sz="1600" b="1" dirty="0">
                <a:latin typeface="Courier New" pitchFamily="49" charset="0"/>
              </a:rPr>
              <a:t>in</a:t>
            </a:r>
            <a:r>
              <a:rPr lang="en-US" sz="1600" dirty="0">
                <a:latin typeface="Courier New" pitchFamily="49" charset="0"/>
              </a:rPr>
              <a:t> customers </a:t>
            </a:r>
            <a:r>
              <a:rPr lang="en-US" sz="1600" b="1" dirty="0" err="1">
                <a:latin typeface="Courier New" pitchFamily="49" charset="0"/>
              </a:rPr>
              <a:t>orderby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b="1" dirty="0">
                <a:latin typeface="Courier New" pitchFamily="49" charset="0"/>
              </a:rPr>
              <a:t>select</a:t>
            </a:r>
            <a:r>
              <a:rPr lang="en-US" sz="1600" dirty="0">
                <a:latin typeface="Courier New" pitchFamily="49" charset="0"/>
              </a:rPr>
              <a:t> new {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dirty="0">
                <a:latin typeface="Courier New" pitchFamily="49" charset="0"/>
              </a:rPr>
              <a:t>,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 }</a:t>
            </a:r>
          </a:p>
          <a:p>
            <a:pPr>
              <a:buFontTx/>
              <a:buNone/>
            </a:pPr>
            <a:endParaRPr lang="en-US" sz="1600" dirty="0"/>
          </a:p>
          <a:p>
            <a:r>
              <a:rPr lang="en-US" sz="1600" dirty="0"/>
              <a:t>Gets translated to:</a:t>
            </a:r>
          </a:p>
          <a:p>
            <a:endParaRPr lang="en-US" sz="1600" dirty="0"/>
          </a:p>
          <a:p>
            <a:pPr>
              <a:buFontTx/>
              <a:buNone/>
            </a:pPr>
            <a:r>
              <a:rPr lang="en-US" sz="1600" dirty="0"/>
              <a:t>	</a:t>
            </a:r>
            <a:r>
              <a:rPr lang="en-US" sz="1600" dirty="0" err="1">
                <a:latin typeface="Courier New" pitchFamily="49" charset="0"/>
              </a:rPr>
              <a:t>customers</a:t>
            </a:r>
            <a:r>
              <a:rPr lang="en-US" sz="1600" b="1" dirty="0" err="1">
                <a:latin typeface="Courier New" pitchFamily="49" charset="0"/>
              </a:rPr>
              <a:t>.OrderBy</a:t>
            </a:r>
            <a:r>
              <a:rPr lang="en-US" sz="1600" b="1" dirty="0">
                <a:latin typeface="Courier New" pitchFamily="49" charset="0"/>
              </a:rPr>
              <a:t>(</a:t>
            </a:r>
            <a:r>
              <a:rPr lang="en-US" sz="1600" dirty="0">
                <a:latin typeface="Courier New" pitchFamily="49" charset="0"/>
              </a:rPr>
              <a:t>c =&gt;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b="1" dirty="0">
                <a:latin typeface="Courier New" pitchFamily="49" charset="0"/>
              </a:rPr>
              <a:t>).Select(</a:t>
            </a:r>
            <a:r>
              <a:rPr lang="en-US" sz="1600" dirty="0">
                <a:latin typeface="Courier New" pitchFamily="49" charset="0"/>
              </a:rPr>
              <a:t>c =&gt; new { Name =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dirty="0">
                <a:latin typeface="Courier New" pitchFamily="49" charset="0"/>
              </a:rPr>
              <a:t>, City =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 }</a:t>
            </a:r>
            <a:r>
              <a:rPr lang="en-US" sz="1600" b="1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endParaRPr lang="en-US" sz="1600" dirty="0"/>
          </a:p>
          <a:p>
            <a:pPr>
              <a:buFontTx/>
              <a:buNone/>
            </a:pP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2903122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836613"/>
          </a:xfrm>
          <a:ln cap="flat" algn="ctr"/>
        </p:spPr>
        <p:txBody>
          <a:bodyPr/>
          <a:lstStyle/>
          <a:p>
            <a:pPr>
              <a:defRPr/>
            </a:pPr>
            <a:r>
              <a:rPr lang="en-US"/>
              <a:t>Query Expressions – Examples</a:t>
            </a:r>
            <a:endParaRPr lang="cs-CZ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quarter" idx="13"/>
          </p:nvPr>
        </p:nvSpPr>
        <p:spPr>
          <a:xfrm>
            <a:off x="0" y="1219200"/>
            <a:ext cx="8820150" cy="5105400"/>
          </a:xfrm>
        </p:spPr>
        <p:txBody>
          <a:bodyPr/>
          <a:lstStyle/>
          <a:p>
            <a:r>
              <a:rPr lang="en-US" sz="1600" dirty="0"/>
              <a:t>Query expression:</a:t>
            </a:r>
          </a:p>
          <a:p>
            <a:pPr>
              <a:buFontTx/>
              <a:buNone/>
            </a:pPr>
            <a:r>
              <a:rPr lang="en-US" sz="1600" dirty="0"/>
              <a:t>	</a:t>
            </a:r>
          </a:p>
          <a:p>
            <a:pPr>
              <a:buNone/>
            </a:pPr>
            <a:r>
              <a:rPr lang="en-US" sz="1600" dirty="0"/>
              <a:t>	</a:t>
            </a:r>
            <a:r>
              <a:rPr lang="en-US" sz="1600" b="1" dirty="0">
                <a:latin typeface="Courier New" pitchFamily="49" charset="0"/>
              </a:rPr>
              <a:t>from</a:t>
            </a:r>
            <a:r>
              <a:rPr lang="en-US" sz="1600" dirty="0">
                <a:latin typeface="Courier New" pitchFamily="49" charset="0"/>
              </a:rPr>
              <a:t> c </a:t>
            </a:r>
            <a:r>
              <a:rPr lang="en-US" sz="1600" b="1" dirty="0">
                <a:latin typeface="Courier New" pitchFamily="49" charset="0"/>
              </a:rPr>
              <a:t>in</a:t>
            </a:r>
            <a:r>
              <a:rPr lang="en-US" sz="1600" dirty="0">
                <a:latin typeface="Courier New" pitchFamily="49" charset="0"/>
              </a:rPr>
              <a:t> customers </a:t>
            </a:r>
            <a:r>
              <a:rPr lang="en-US" sz="1600" b="1" dirty="0">
                <a:latin typeface="Courier New" pitchFamily="49" charset="0"/>
              </a:rPr>
              <a:t>where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 == "London" </a:t>
            </a:r>
            <a:r>
              <a:rPr lang="en-US" sz="1600" b="1" dirty="0" err="1">
                <a:latin typeface="Courier New" pitchFamily="49" charset="0"/>
              </a:rPr>
              <a:t>orderby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b="1" dirty="0">
                <a:latin typeface="Courier New" pitchFamily="49" charset="0"/>
              </a:rPr>
              <a:t>select</a:t>
            </a:r>
            <a:r>
              <a:rPr lang="en-US" sz="1600" dirty="0">
                <a:latin typeface="Courier New" pitchFamily="49" charset="0"/>
              </a:rPr>
              <a:t> new {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,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dirty="0">
                <a:latin typeface="Courier New" pitchFamily="49" charset="0"/>
              </a:rPr>
              <a:t> }</a:t>
            </a:r>
          </a:p>
          <a:p>
            <a:pPr>
              <a:buFontTx/>
              <a:buNone/>
            </a:pPr>
            <a:endParaRPr lang="en-US" sz="1600" dirty="0"/>
          </a:p>
          <a:p>
            <a:r>
              <a:rPr lang="en-US" sz="1600" dirty="0"/>
              <a:t>Gets translated to:</a:t>
            </a:r>
          </a:p>
          <a:p>
            <a:endParaRPr lang="en-US" sz="1600" dirty="0"/>
          </a:p>
          <a:p>
            <a:pPr>
              <a:buNone/>
            </a:pPr>
            <a:r>
              <a:rPr lang="en-US" sz="1600" dirty="0"/>
              <a:t>	</a:t>
            </a:r>
            <a:r>
              <a:rPr lang="en-US" sz="1600" dirty="0" err="1">
                <a:latin typeface="Courier New" pitchFamily="49" charset="0"/>
              </a:rPr>
              <a:t>customers</a:t>
            </a:r>
            <a:r>
              <a:rPr lang="en-US" sz="1600" b="1" dirty="0" err="1">
                <a:latin typeface="Courier New" pitchFamily="49" charset="0"/>
              </a:rPr>
              <a:t>.Where</a:t>
            </a:r>
            <a:r>
              <a:rPr lang="en-US" sz="1600" b="1" dirty="0">
                <a:latin typeface="Courier New" pitchFamily="49" charset="0"/>
              </a:rPr>
              <a:t>(</a:t>
            </a:r>
            <a:r>
              <a:rPr lang="en-US" sz="1600" dirty="0">
                <a:latin typeface="Courier New" pitchFamily="49" charset="0"/>
              </a:rPr>
              <a:t>c =&gt;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 == "London"</a:t>
            </a:r>
            <a:r>
              <a:rPr lang="en-US" sz="1600" b="1" dirty="0">
                <a:latin typeface="Courier New" pitchFamily="49" charset="0"/>
              </a:rPr>
              <a:t>).</a:t>
            </a:r>
            <a:r>
              <a:rPr lang="en-US" sz="1600" b="1" dirty="0" err="1">
                <a:latin typeface="Courier New" pitchFamily="49" charset="0"/>
              </a:rPr>
              <a:t>OrderBy</a:t>
            </a:r>
            <a:r>
              <a:rPr lang="en-US" sz="1600" b="1" dirty="0">
                <a:latin typeface="Courier New" pitchFamily="49" charset="0"/>
              </a:rPr>
              <a:t>(</a:t>
            </a:r>
            <a:r>
              <a:rPr lang="en-US" sz="1600" dirty="0">
                <a:latin typeface="Courier New" pitchFamily="49" charset="0"/>
              </a:rPr>
              <a:t>c =&gt;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b="1" dirty="0">
                <a:latin typeface="Courier New" pitchFamily="49" charset="0"/>
              </a:rPr>
              <a:t>).Select(</a:t>
            </a:r>
            <a:r>
              <a:rPr lang="en-US" sz="1600" dirty="0">
                <a:latin typeface="Courier New" pitchFamily="49" charset="0"/>
              </a:rPr>
              <a:t>c =&gt; new { </a:t>
            </a:r>
            <a:r>
              <a:rPr lang="en-US" sz="1600" dirty="0" err="1">
                <a:latin typeface="Courier New" pitchFamily="49" charset="0"/>
              </a:rPr>
              <a:t>c.City</a:t>
            </a:r>
            <a:r>
              <a:rPr lang="en-US" sz="1600" dirty="0">
                <a:latin typeface="Courier New" pitchFamily="49" charset="0"/>
              </a:rPr>
              <a:t>, </a:t>
            </a:r>
            <a:r>
              <a:rPr lang="en-US" sz="1600" dirty="0" err="1">
                <a:latin typeface="Courier New" pitchFamily="49" charset="0"/>
              </a:rPr>
              <a:t>c.Name</a:t>
            </a:r>
            <a:r>
              <a:rPr lang="en-US" sz="1600" dirty="0">
                <a:latin typeface="Courier New" pitchFamily="49" charset="0"/>
              </a:rPr>
              <a:t> }</a:t>
            </a:r>
            <a:r>
              <a:rPr lang="en-US" sz="1600" b="1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endParaRPr lang="en-US" sz="1600" dirty="0"/>
          </a:p>
          <a:p>
            <a:r>
              <a:rPr lang="en-US" sz="1600" dirty="0"/>
              <a:t>NOTE – is equivalent to (i.e. “c” variables in lambdas are not related to each other):</a:t>
            </a:r>
          </a:p>
          <a:p>
            <a:endParaRPr lang="en-US" sz="1600" dirty="0"/>
          </a:p>
          <a:p>
            <a:pPr>
              <a:buNone/>
            </a:pPr>
            <a:r>
              <a:rPr lang="en-US" sz="1600" dirty="0"/>
              <a:t>	</a:t>
            </a:r>
            <a:r>
              <a:rPr lang="en-US" sz="1600" dirty="0" err="1">
                <a:latin typeface="Courier New" pitchFamily="49" charset="0"/>
              </a:rPr>
              <a:t>customers</a:t>
            </a:r>
            <a:r>
              <a:rPr lang="en-US" sz="1600" b="1" dirty="0" err="1">
                <a:latin typeface="Courier New" pitchFamily="49" charset="0"/>
              </a:rPr>
              <a:t>.Where</a:t>
            </a:r>
            <a:r>
              <a:rPr lang="en-US" sz="1600" b="1" dirty="0">
                <a:latin typeface="Courier New" pitchFamily="49" charset="0"/>
              </a:rPr>
              <a:t>(</a:t>
            </a:r>
            <a:r>
              <a:rPr lang="en-US" sz="1600" dirty="0">
                <a:latin typeface="Courier New" pitchFamily="49" charset="0"/>
              </a:rPr>
              <a:t>c1 =&gt; c1.City == "London"</a:t>
            </a:r>
            <a:r>
              <a:rPr lang="en-US" sz="1600" b="1" dirty="0">
                <a:latin typeface="Courier New" pitchFamily="49" charset="0"/>
              </a:rPr>
              <a:t>).</a:t>
            </a:r>
            <a:r>
              <a:rPr lang="en-US" sz="1600" b="1" dirty="0" err="1">
                <a:latin typeface="Courier New" pitchFamily="49" charset="0"/>
              </a:rPr>
              <a:t>OrderBy</a:t>
            </a:r>
            <a:r>
              <a:rPr lang="en-US" sz="1600" b="1" dirty="0">
                <a:latin typeface="Courier New" pitchFamily="49" charset="0"/>
              </a:rPr>
              <a:t>(</a:t>
            </a:r>
            <a:r>
              <a:rPr lang="en-US" sz="1600" dirty="0">
                <a:latin typeface="Courier New" pitchFamily="49" charset="0"/>
              </a:rPr>
              <a:t>c2 =&gt; c2.Name</a:t>
            </a:r>
            <a:r>
              <a:rPr lang="en-US" sz="1600" b="1" dirty="0">
                <a:latin typeface="Courier New" pitchFamily="49" charset="0"/>
              </a:rPr>
              <a:t>).Select(</a:t>
            </a:r>
            <a:r>
              <a:rPr lang="en-US" sz="1600" dirty="0">
                <a:latin typeface="Courier New" pitchFamily="49" charset="0"/>
              </a:rPr>
              <a:t>c3 =&gt; new { c3.City, c3.Name }</a:t>
            </a:r>
            <a:r>
              <a:rPr lang="en-US" sz="1600" b="1" dirty="0">
                <a:latin typeface="Courier New" pitchFamily="49" charset="0"/>
              </a:rPr>
              <a:t>)</a:t>
            </a:r>
          </a:p>
          <a:p>
            <a:pPr>
              <a:buNone/>
            </a:pPr>
            <a:endParaRPr lang="en-US" sz="1600" dirty="0"/>
          </a:p>
          <a:p>
            <a:pPr>
              <a:buFontTx/>
              <a:buNone/>
            </a:pP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3256155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594E355-AB18-44E8-B99D-529C882EE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LINQ to </a:t>
            </a:r>
            <a:r>
              <a:rPr lang="cs-CZ" dirty="0" err="1"/>
              <a:t>Objects</a:t>
            </a:r>
            <a:r>
              <a:rPr lang="cs-CZ" dirty="0"/>
              <a:t> in More Detail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8DCE3187-08C4-419F-B3B3-43750CEB88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8150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836613"/>
          </a:xfrm>
          <a:ln cap="flat" algn="ctr"/>
        </p:spPr>
        <p:txBody>
          <a:bodyPr/>
          <a:lstStyle/>
          <a:p>
            <a:pPr>
              <a:defRPr/>
            </a:pPr>
            <a:r>
              <a:rPr lang="en-US"/>
              <a:t>Query Expressions</a:t>
            </a:r>
            <a:endParaRPr lang="cs-CZ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quarter" idx="13"/>
          </p:nvPr>
        </p:nvSpPr>
        <p:spPr>
          <a:xfrm>
            <a:off x="323528" y="1219200"/>
            <a:ext cx="8569647" cy="510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400" dirty="0"/>
              <a:t>Query expressions or LINQ (Language </a:t>
            </a:r>
            <a:r>
              <a:rPr lang="en-US" sz="1400" dirty="0" err="1"/>
              <a:t>INtergrated</a:t>
            </a:r>
            <a:r>
              <a:rPr lang="en-US" sz="1400" dirty="0"/>
              <a:t> Queries) are the key feature of .NET 3.5</a:t>
            </a:r>
          </a:p>
          <a:p>
            <a:pPr>
              <a:lnSpc>
                <a:spcPct val="80000"/>
              </a:lnSpc>
            </a:pPr>
            <a:r>
              <a:rPr lang="en-US" sz="1400" dirty="0"/>
              <a:t>Query expressions are translated to method calls – works on classes like: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4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dirty="0"/>
              <a:t>	</a:t>
            </a:r>
            <a:r>
              <a:rPr lang="cs-CZ" sz="1400" dirty="0" err="1">
                <a:latin typeface="Courier New" pitchFamily="49" charset="0"/>
              </a:rPr>
              <a:t>delegate</a:t>
            </a:r>
            <a:r>
              <a:rPr lang="cs-CZ" sz="1400" dirty="0">
                <a:latin typeface="Courier New" pitchFamily="49" charset="0"/>
              </a:rPr>
              <a:t> R </a:t>
            </a:r>
            <a:r>
              <a:rPr lang="cs-CZ" sz="1400" dirty="0" err="1">
                <a:latin typeface="Courier New" pitchFamily="49" charset="0"/>
              </a:rPr>
              <a:t>Func</a:t>
            </a:r>
            <a:r>
              <a:rPr lang="cs-CZ" sz="1400" dirty="0">
                <a:latin typeface="Courier New" pitchFamily="49" charset="0"/>
              </a:rPr>
              <a:t>&lt;A,R&gt;(A </a:t>
            </a:r>
            <a:r>
              <a:rPr lang="cs-CZ" sz="1400" dirty="0" err="1">
                <a:latin typeface="Courier New" pitchFamily="49" charset="0"/>
              </a:rPr>
              <a:t>arg</a:t>
            </a:r>
            <a:r>
              <a:rPr lang="cs-CZ" sz="1400" dirty="0">
                <a:latin typeface="Courier New" pitchFamily="49" charset="0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400" dirty="0">
              <a:latin typeface="Courier New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dirty="0">
                <a:latin typeface="Courier New" pitchFamily="49" charset="0"/>
              </a:rPr>
              <a:t>	</a:t>
            </a:r>
            <a:r>
              <a:rPr lang="cs-CZ" sz="1400" dirty="0" err="1">
                <a:latin typeface="Courier New" pitchFamily="49" charset="0"/>
              </a:rPr>
              <a:t>class</a:t>
            </a:r>
            <a:r>
              <a:rPr lang="cs-CZ" sz="1400" dirty="0">
                <a:latin typeface="Courier New" pitchFamily="49" charset="0"/>
              </a:rPr>
              <a:t> C&lt;T&gt;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dirty="0">
                <a:latin typeface="Courier New" pitchFamily="49" charset="0"/>
              </a:rPr>
              <a:t>	</a:t>
            </a:r>
            <a:r>
              <a:rPr lang="cs-CZ" sz="1400" dirty="0">
                <a:latin typeface="Courier New" pitchFamily="49" charset="0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dirty="0">
                <a:latin typeface="Courier New" pitchFamily="49" charset="0"/>
              </a:rPr>
              <a:t>	</a:t>
            </a:r>
            <a:r>
              <a:rPr lang="cs-CZ" sz="1400" dirty="0">
                <a:latin typeface="Courier New" pitchFamily="49" charset="0"/>
              </a:rPr>
              <a:t>	public C&lt;T&gt; </a:t>
            </a:r>
            <a:r>
              <a:rPr lang="cs-CZ" sz="1400" dirty="0" err="1">
                <a:latin typeface="Courier New" pitchFamily="49" charset="0"/>
              </a:rPr>
              <a:t>Where</a:t>
            </a:r>
            <a:r>
              <a:rPr lang="cs-CZ" sz="1400" dirty="0">
                <a:latin typeface="Courier New" pitchFamily="49" charset="0"/>
              </a:rPr>
              <a:t>(</a:t>
            </a:r>
            <a:r>
              <a:rPr lang="cs-CZ" sz="1400" dirty="0" err="1">
                <a:latin typeface="Courier New" pitchFamily="49" charset="0"/>
              </a:rPr>
              <a:t>Func</a:t>
            </a:r>
            <a:r>
              <a:rPr lang="cs-CZ" sz="1400" dirty="0">
                <a:latin typeface="Courier New" pitchFamily="49" charset="0"/>
              </a:rPr>
              <a:t>&lt;</a:t>
            </a:r>
            <a:r>
              <a:rPr lang="cs-CZ" sz="1400" dirty="0" err="1">
                <a:latin typeface="Courier New" pitchFamily="49" charset="0"/>
              </a:rPr>
              <a:t>T,bool</a:t>
            </a:r>
            <a:r>
              <a:rPr lang="cs-CZ" sz="1400" dirty="0">
                <a:latin typeface="Courier New" pitchFamily="49" charset="0"/>
              </a:rPr>
              <a:t>&gt; </a:t>
            </a:r>
            <a:r>
              <a:rPr lang="cs-CZ" sz="1400" dirty="0" err="1">
                <a:latin typeface="Courier New" pitchFamily="49" charset="0"/>
              </a:rPr>
              <a:t>predicate</a:t>
            </a:r>
            <a:r>
              <a:rPr lang="cs-CZ" sz="1400" dirty="0">
                <a:latin typeface="Courier New" pitchFamily="49" charset="0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dirty="0">
                <a:latin typeface="Courier New" pitchFamily="49" charset="0"/>
              </a:rPr>
              <a:t>	</a:t>
            </a:r>
            <a:r>
              <a:rPr lang="cs-CZ" sz="1400" dirty="0">
                <a:latin typeface="Courier New" pitchFamily="49" charset="0"/>
              </a:rPr>
              <a:t>	public C&lt;S&gt; </a:t>
            </a:r>
            <a:r>
              <a:rPr lang="cs-CZ" sz="1400" dirty="0" err="1">
                <a:latin typeface="Courier New" pitchFamily="49" charset="0"/>
              </a:rPr>
              <a:t>Select</a:t>
            </a:r>
            <a:r>
              <a:rPr lang="cs-CZ" sz="1400" dirty="0">
                <a:latin typeface="Courier New" pitchFamily="49" charset="0"/>
              </a:rPr>
              <a:t>&lt;S&gt;(</a:t>
            </a:r>
            <a:r>
              <a:rPr lang="cs-CZ" sz="1400" dirty="0" err="1">
                <a:latin typeface="Courier New" pitchFamily="49" charset="0"/>
              </a:rPr>
              <a:t>Func</a:t>
            </a:r>
            <a:r>
              <a:rPr lang="cs-CZ" sz="1400" dirty="0">
                <a:latin typeface="Courier New" pitchFamily="49" charset="0"/>
              </a:rPr>
              <a:t>&lt;T,S&gt; </a:t>
            </a:r>
            <a:r>
              <a:rPr lang="cs-CZ" sz="1400" dirty="0" err="1">
                <a:latin typeface="Courier New" pitchFamily="49" charset="0"/>
              </a:rPr>
              <a:t>selector</a:t>
            </a:r>
            <a:r>
              <a:rPr lang="cs-CZ" sz="1400" dirty="0">
                <a:latin typeface="Courier New" pitchFamily="49" charset="0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dirty="0">
                <a:latin typeface="Courier New" pitchFamily="49" charset="0"/>
              </a:rPr>
              <a:t>	</a:t>
            </a:r>
            <a:r>
              <a:rPr lang="cs-CZ" sz="1400" dirty="0">
                <a:latin typeface="Courier New" pitchFamily="49" charset="0"/>
              </a:rPr>
              <a:t>	public C&lt;S&gt; </a:t>
            </a:r>
            <a:r>
              <a:rPr lang="cs-CZ" sz="1400" dirty="0" err="1">
                <a:latin typeface="Courier New" pitchFamily="49" charset="0"/>
              </a:rPr>
              <a:t>SelectMany</a:t>
            </a:r>
            <a:r>
              <a:rPr lang="cs-CZ" sz="1400" dirty="0">
                <a:latin typeface="Courier New" pitchFamily="49" charset="0"/>
              </a:rPr>
              <a:t>&lt;S&gt;(</a:t>
            </a:r>
            <a:r>
              <a:rPr lang="cs-CZ" sz="1400" dirty="0" err="1">
                <a:latin typeface="Courier New" pitchFamily="49" charset="0"/>
              </a:rPr>
              <a:t>Func</a:t>
            </a:r>
            <a:r>
              <a:rPr lang="cs-CZ" sz="1400" dirty="0">
                <a:latin typeface="Courier New" pitchFamily="49" charset="0"/>
              </a:rPr>
              <a:t>&lt;T,C&lt;S&gt;&gt; </a:t>
            </a:r>
            <a:r>
              <a:rPr lang="cs-CZ" sz="1400" dirty="0" err="1">
                <a:latin typeface="Courier New" pitchFamily="49" charset="0"/>
              </a:rPr>
              <a:t>selector</a:t>
            </a:r>
            <a:r>
              <a:rPr lang="cs-CZ" sz="1400" dirty="0">
                <a:latin typeface="Courier New" pitchFamily="49" charset="0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dirty="0">
                <a:latin typeface="Courier New" pitchFamily="49" charset="0"/>
              </a:rPr>
              <a:t>	</a:t>
            </a:r>
            <a:r>
              <a:rPr lang="cs-CZ" sz="1400" dirty="0">
                <a:latin typeface="Courier New" pitchFamily="49" charset="0"/>
              </a:rPr>
              <a:t>	public O&lt;T&gt; </a:t>
            </a:r>
            <a:r>
              <a:rPr lang="cs-CZ" sz="1400" dirty="0" err="1">
                <a:latin typeface="Courier New" pitchFamily="49" charset="0"/>
              </a:rPr>
              <a:t>OrderBy</a:t>
            </a:r>
            <a:r>
              <a:rPr lang="cs-CZ" sz="1400" dirty="0">
                <a:latin typeface="Courier New" pitchFamily="49" charset="0"/>
              </a:rPr>
              <a:t>&lt;K&gt;(</a:t>
            </a:r>
            <a:r>
              <a:rPr lang="cs-CZ" sz="1400" dirty="0" err="1">
                <a:latin typeface="Courier New" pitchFamily="49" charset="0"/>
              </a:rPr>
              <a:t>Func</a:t>
            </a:r>
            <a:r>
              <a:rPr lang="cs-CZ" sz="1400" dirty="0">
                <a:latin typeface="Courier New" pitchFamily="49" charset="0"/>
              </a:rPr>
              <a:t>&lt;T,K&gt; </a:t>
            </a:r>
            <a:r>
              <a:rPr lang="cs-CZ" sz="1400" dirty="0" err="1">
                <a:latin typeface="Courier New" pitchFamily="49" charset="0"/>
              </a:rPr>
              <a:t>keyExpr</a:t>
            </a:r>
            <a:r>
              <a:rPr lang="cs-CZ" sz="1400" dirty="0">
                <a:latin typeface="Courier New" pitchFamily="49" charset="0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dirty="0">
                <a:latin typeface="Courier New" pitchFamily="49" charset="0"/>
              </a:rPr>
              <a:t>	</a:t>
            </a:r>
            <a:r>
              <a:rPr lang="cs-CZ" sz="1400" dirty="0">
                <a:latin typeface="Courier New" pitchFamily="49" charset="0"/>
              </a:rPr>
              <a:t>	public O&lt;T&gt; </a:t>
            </a:r>
            <a:r>
              <a:rPr lang="cs-CZ" sz="1400" dirty="0" err="1">
                <a:latin typeface="Courier New" pitchFamily="49" charset="0"/>
              </a:rPr>
              <a:t>OrderByDescending</a:t>
            </a:r>
            <a:r>
              <a:rPr lang="cs-CZ" sz="1400" dirty="0">
                <a:latin typeface="Courier New" pitchFamily="49" charset="0"/>
              </a:rPr>
              <a:t>&lt;K&gt;(</a:t>
            </a:r>
            <a:r>
              <a:rPr lang="cs-CZ" sz="1400" dirty="0" err="1">
                <a:latin typeface="Courier New" pitchFamily="49" charset="0"/>
              </a:rPr>
              <a:t>Func</a:t>
            </a:r>
            <a:r>
              <a:rPr lang="cs-CZ" sz="1400" dirty="0">
                <a:latin typeface="Courier New" pitchFamily="49" charset="0"/>
              </a:rPr>
              <a:t>&lt;T,K&gt; </a:t>
            </a:r>
            <a:r>
              <a:rPr lang="cs-CZ" sz="1400" dirty="0" err="1">
                <a:latin typeface="Courier New" pitchFamily="49" charset="0"/>
              </a:rPr>
              <a:t>keyExpr</a:t>
            </a:r>
            <a:r>
              <a:rPr lang="cs-CZ" sz="1400" dirty="0">
                <a:latin typeface="Courier New" pitchFamily="49" charset="0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dirty="0">
                <a:latin typeface="Courier New" pitchFamily="49" charset="0"/>
              </a:rPr>
              <a:t>	</a:t>
            </a:r>
            <a:r>
              <a:rPr lang="cs-CZ" sz="1400" dirty="0">
                <a:latin typeface="Courier New" pitchFamily="49" charset="0"/>
              </a:rPr>
              <a:t>	public C&lt;G&lt;K,T&gt;&gt; </a:t>
            </a:r>
            <a:r>
              <a:rPr lang="cs-CZ" sz="1400" dirty="0" err="1">
                <a:latin typeface="Courier New" pitchFamily="49" charset="0"/>
              </a:rPr>
              <a:t>GroupBy</a:t>
            </a:r>
            <a:r>
              <a:rPr lang="cs-CZ" sz="1400" dirty="0">
                <a:latin typeface="Courier New" pitchFamily="49" charset="0"/>
              </a:rPr>
              <a:t>&lt;K&gt;(</a:t>
            </a:r>
            <a:r>
              <a:rPr lang="cs-CZ" sz="1400" dirty="0" err="1">
                <a:latin typeface="Courier New" pitchFamily="49" charset="0"/>
              </a:rPr>
              <a:t>Func</a:t>
            </a:r>
            <a:r>
              <a:rPr lang="cs-CZ" sz="1400" dirty="0">
                <a:latin typeface="Courier New" pitchFamily="49" charset="0"/>
              </a:rPr>
              <a:t>&lt;T,K&gt; </a:t>
            </a:r>
            <a:r>
              <a:rPr lang="cs-CZ" sz="1400" dirty="0" err="1">
                <a:latin typeface="Courier New" pitchFamily="49" charset="0"/>
              </a:rPr>
              <a:t>keyExpr</a:t>
            </a:r>
            <a:r>
              <a:rPr lang="cs-CZ" sz="1400" dirty="0">
                <a:latin typeface="Courier New" pitchFamily="49" charset="0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dirty="0">
                <a:latin typeface="Courier New" pitchFamily="49" charset="0"/>
              </a:rPr>
              <a:t>	</a:t>
            </a:r>
            <a:r>
              <a:rPr lang="cs-CZ" sz="1400" dirty="0">
                <a:latin typeface="Courier New" pitchFamily="49" charset="0"/>
              </a:rPr>
              <a:t>	public C&lt;G&lt;K,E&gt;&gt; </a:t>
            </a:r>
            <a:r>
              <a:rPr lang="cs-CZ" sz="1400" dirty="0" err="1">
                <a:latin typeface="Courier New" pitchFamily="49" charset="0"/>
              </a:rPr>
              <a:t>GroupBy</a:t>
            </a:r>
            <a:r>
              <a:rPr lang="cs-CZ" sz="1400" dirty="0">
                <a:latin typeface="Courier New" pitchFamily="49" charset="0"/>
              </a:rPr>
              <a:t>&lt;K,E&gt;(</a:t>
            </a:r>
            <a:r>
              <a:rPr lang="cs-CZ" sz="1400" dirty="0" err="1">
                <a:latin typeface="Courier New" pitchFamily="49" charset="0"/>
              </a:rPr>
              <a:t>Func</a:t>
            </a:r>
            <a:r>
              <a:rPr lang="cs-CZ" sz="1400" dirty="0">
                <a:latin typeface="Courier New" pitchFamily="49" charset="0"/>
              </a:rPr>
              <a:t>&lt;T,K&gt; </a:t>
            </a:r>
            <a:r>
              <a:rPr lang="cs-CZ" sz="1400" dirty="0" err="1">
                <a:latin typeface="Courier New" pitchFamily="49" charset="0"/>
              </a:rPr>
              <a:t>keyExpr</a:t>
            </a:r>
            <a:r>
              <a:rPr lang="cs-CZ" sz="1400" dirty="0">
                <a:latin typeface="Courier New" pitchFamily="49" charset="0"/>
              </a:rPr>
              <a:t>, </a:t>
            </a:r>
            <a:r>
              <a:rPr lang="cs-CZ" sz="1400" dirty="0" err="1">
                <a:latin typeface="Courier New" pitchFamily="49" charset="0"/>
              </a:rPr>
              <a:t>Func</a:t>
            </a:r>
            <a:r>
              <a:rPr lang="cs-CZ" sz="1400" dirty="0">
                <a:latin typeface="Courier New" pitchFamily="49" charset="0"/>
              </a:rPr>
              <a:t>&lt;T,E&gt;</a:t>
            </a:r>
            <a:r>
              <a:rPr lang="en-US" sz="1400" dirty="0">
                <a:latin typeface="Courier New" pitchFamily="49" charset="0"/>
              </a:rPr>
              <a:t> </a:t>
            </a:r>
            <a:r>
              <a:rPr lang="cs-CZ" sz="1400" dirty="0" err="1">
                <a:latin typeface="Courier New" pitchFamily="49" charset="0"/>
              </a:rPr>
              <a:t>elemExpr</a:t>
            </a:r>
            <a:r>
              <a:rPr lang="cs-CZ" sz="1400" dirty="0">
                <a:latin typeface="Courier New" pitchFamily="49" charset="0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dirty="0">
                <a:latin typeface="Courier New" pitchFamily="49" charset="0"/>
              </a:rPr>
              <a:t>		…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dirty="0">
                <a:latin typeface="Courier New" pitchFamily="49" charset="0"/>
              </a:rPr>
              <a:t>	}</a:t>
            </a:r>
            <a:endParaRPr lang="cs-CZ" sz="14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4274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Query Expressions – Query Ops (MSDN)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8971642" cy="4860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Zaoblený obdélník 3"/>
          <p:cNvSpPr/>
          <p:nvPr/>
        </p:nvSpPr>
        <p:spPr>
          <a:xfrm>
            <a:off x="5220072" y="4041068"/>
            <a:ext cx="3456384" cy="5040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dirty="0"/>
              <a:t>α</a:t>
            </a:r>
            <a:r>
              <a:rPr lang="en-US" dirty="0"/>
              <a:t> let a = b </a:t>
            </a:r>
            <a:r>
              <a:rPr lang="el-GR" dirty="0"/>
              <a:t>β</a:t>
            </a:r>
            <a:endParaRPr lang="en-US" dirty="0"/>
          </a:p>
        </p:txBody>
      </p:sp>
      <p:sp>
        <p:nvSpPr>
          <p:cNvPr id="6" name="Zaoblený obdélník 5"/>
          <p:cNvSpPr/>
          <p:nvPr/>
        </p:nvSpPr>
        <p:spPr>
          <a:xfrm>
            <a:off x="5220072" y="4869160"/>
            <a:ext cx="3456384" cy="5040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dirty="0"/>
              <a:t>α</a:t>
            </a:r>
            <a:r>
              <a:rPr lang="en-US" dirty="0"/>
              <a:t>.Select(x =&gt; new { x, a = b}).</a:t>
            </a:r>
            <a:r>
              <a:rPr lang="el-GR" dirty="0"/>
              <a:t>β</a:t>
            </a:r>
            <a:endParaRPr lang="en-US" dirty="0"/>
          </a:p>
        </p:txBody>
      </p:sp>
      <p:cxnSp>
        <p:nvCxnSpPr>
          <p:cNvPr id="7" name="Přímá spojnice se šipkou 6"/>
          <p:cNvCxnSpPr>
            <a:stCxn id="4" idx="2"/>
          </p:cNvCxnSpPr>
          <p:nvPr/>
        </p:nvCxnSpPr>
        <p:spPr>
          <a:xfrm>
            <a:off x="6948264" y="4545124"/>
            <a:ext cx="0" cy="3240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1895105"/>
      </p:ext>
    </p:extLst>
  </p:cSld>
  <p:clrMapOvr>
    <a:masterClrMapping/>
  </p:clrMapOvr>
</p:sld>
</file>

<file path=ppt/theme/theme1.xml><?xml version="1.0" encoding="utf-8"?>
<a:theme xmlns:a="http://schemas.openxmlformats.org/drawingml/2006/main" name="D3S template">
  <a:themeElements>
    <a:clrScheme name="D3S slides color scheme">
      <a:dk1>
        <a:sysClr val="windowText" lastClr="000000"/>
      </a:dk1>
      <a:lt1>
        <a:srgbClr val="FFFFFF"/>
      </a:lt1>
      <a:dk2>
        <a:srgbClr val="7F7F7F"/>
      </a:dk2>
      <a:lt2>
        <a:srgbClr val="F2F2F2"/>
      </a:lt2>
      <a:accent1>
        <a:srgbClr val="00B0F0"/>
      </a:accent1>
      <a:accent2>
        <a:srgbClr val="F79646"/>
      </a:accent2>
      <a:accent3>
        <a:srgbClr val="4BACC6"/>
      </a:accent3>
      <a:accent4>
        <a:srgbClr val="9BBB59"/>
      </a:accent4>
      <a:accent5>
        <a:srgbClr val="C0504D"/>
      </a:accent5>
      <a:accent6>
        <a:srgbClr val="800080"/>
      </a:accent6>
      <a:hlink>
        <a:srgbClr val="00B0F0"/>
      </a:hlink>
      <a:folHlink>
        <a:srgbClr val="4F81BD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D3S template</Template>
  <TotalTime>30814</TotalTime>
  <Words>479</Words>
  <Application>Microsoft Office PowerPoint</Application>
  <PresentationFormat>Předvádění na obrazovce (4:3)</PresentationFormat>
  <Paragraphs>175</Paragraphs>
  <Slides>26</Slides>
  <Notes>10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33" baseType="lpstr">
      <vt:lpstr>Arial</vt:lpstr>
      <vt:lpstr>Calibri</vt:lpstr>
      <vt:lpstr>Consolas</vt:lpstr>
      <vt:lpstr>Courier New</vt:lpstr>
      <vt:lpstr>Times New Roman</vt:lpstr>
      <vt:lpstr>Verdana</vt:lpstr>
      <vt:lpstr>D3S template</vt:lpstr>
      <vt:lpstr>Advanced .NET Programming I 6th Labs</vt:lpstr>
      <vt:lpstr>From Lecture</vt:lpstr>
      <vt:lpstr>Query Expressions – Examples</vt:lpstr>
      <vt:lpstr>Query Expressions – Examples</vt:lpstr>
      <vt:lpstr>Query Expressions – Examples</vt:lpstr>
      <vt:lpstr>Query Expressions – Examples</vt:lpstr>
      <vt:lpstr>LINQ to Objects in More Detail</vt:lpstr>
      <vt:lpstr>Query Expressions</vt:lpstr>
      <vt:lpstr>Query Expressions – Query Ops (MSDN)</vt:lpstr>
      <vt:lpstr>LINQ to Objects</vt:lpstr>
      <vt:lpstr>Query Expressions – Examples</vt:lpstr>
      <vt:lpstr>Query Expressions – Examples</vt:lpstr>
      <vt:lpstr>Query Expressions – Query Ops (MSDN)</vt:lpstr>
      <vt:lpstr>Query Expressions – SelectMany</vt:lpstr>
      <vt:lpstr>Query Expressions – Query Ops (MSDN)</vt:lpstr>
      <vt:lpstr>Filtering (MSDN)</vt:lpstr>
      <vt:lpstr>Sorting (MSDN)</vt:lpstr>
      <vt:lpstr>Inner Join + Grouping (MSDN)</vt:lpstr>
      <vt:lpstr>Set Ops (MSDN)</vt:lpstr>
      <vt:lpstr>Concat (MSDN)</vt:lpstr>
      <vt:lpstr>Aggregate Functions (MSDN)</vt:lpstr>
      <vt:lpstr>Partitioning (MSDN)</vt:lpstr>
      <vt:lpstr>Element Ops (MSDN)</vt:lpstr>
      <vt:lpstr>Testing Conditions</vt:lpstr>
      <vt:lpstr>Conversions (MSDN)</vt:lpstr>
      <vt:lpstr>Conversions (MSDN)</vt:lpstr>
    </vt:vector>
  </TitlesOfParts>
  <Company>Sharewood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Classes</dc:title>
  <dc:creator>Pavel Ježek</dc:creator>
  <cp:lastModifiedBy>Sonic</cp:lastModifiedBy>
  <cp:revision>212</cp:revision>
  <dcterms:created xsi:type="dcterms:W3CDTF">2006-10-10T18:27:24Z</dcterms:created>
  <dcterms:modified xsi:type="dcterms:W3CDTF">2019-04-30T07:57:21Z</dcterms:modified>
</cp:coreProperties>
</file>